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93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F146-5AB6-492C-BE6E-BB6CBF3AA0B3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4DF68-741B-4D75-A6B8-CF7E176455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38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85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69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8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9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341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44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80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37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30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34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37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t>22.08.2017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78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5EF60-CD3B-40FA-9954-826003A40488}"/>
              </a:ext>
            </a:extLst>
          </p:cNvPr>
          <p:cNvSpPr txBox="1"/>
          <p:nvPr/>
        </p:nvSpPr>
        <p:spPr>
          <a:xfrm>
            <a:off x="2087724" y="908720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Web API </a:t>
            </a:r>
            <a:endParaRPr lang="ru-RU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8F5B4-4759-4ED2-8552-DFE6FA97D7C5}"/>
              </a:ext>
            </a:extLst>
          </p:cNvPr>
          <p:cNvSpPr txBox="1"/>
          <p:nvPr/>
        </p:nvSpPr>
        <p:spPr>
          <a:xfrm>
            <a:off x="539552" y="2348880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Web API представляет иной способ построения приложения ASP.NET несколько отличный от ASP.NET MVC. Web API представляет собой веб-службу, которая может взаимодействовать с различными приложениями. При этом приложение может быть веб-приложением ASP.NET, либо может быть мобильным или обычным десктопным приложением.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Также надо отметить, что платформа Web API  не является частью фреймворка ASP.NET MVC и может быть задействована как в связке с MVC, так и в соединении с Web Forms. Поэтому в Web API имеется своя система версий. Так, первая версия появилась с .net 4.5. А вместе с .NET 4.5.1 и MVC 5 вышла Web API 2.0.</a:t>
            </a:r>
          </a:p>
        </p:txBody>
      </p:sp>
    </p:spTree>
    <p:extLst>
      <p:ext uri="{BB962C8B-B14F-4D97-AF65-F5344CB8AC3E}">
        <p14:creationId xmlns:p14="http://schemas.microsoft.com/office/powerpoint/2010/main" val="113814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87624" y="314626"/>
            <a:ext cx="7447810" cy="147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Конвейер в </a:t>
            </a:r>
            <a:r>
              <a:rPr lang="en-US" sz="4400" b="1" dirty="0"/>
              <a:t>ASP.NET Web API</a:t>
            </a: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5097-AE4D-42A1-8C86-BB42CE8CF86B}"/>
              </a:ext>
            </a:extLst>
          </p:cNvPr>
          <p:cNvSpPr txBox="1"/>
          <p:nvPr/>
        </p:nvSpPr>
        <p:spPr>
          <a:xfrm>
            <a:off x="915085" y="2060848"/>
            <a:ext cx="799288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B050"/>
                </a:solidFill>
              </a:rPr>
              <a:t>HttpServer</a:t>
            </a:r>
            <a:endParaRPr lang="ru-RU" sz="2800" b="1" dirty="0">
              <a:solidFill>
                <a:srgbClr val="00B050"/>
              </a:solidFill>
            </a:endParaRPr>
          </a:p>
          <a:p>
            <a:pPr algn="ctr"/>
            <a:endParaRPr lang="ru-RU" b="1" dirty="0">
              <a:solidFill>
                <a:srgbClr val="00B050"/>
              </a:solidFill>
            </a:endParaRPr>
          </a:p>
          <a:p>
            <a:r>
              <a:rPr lang="ru-RU" dirty="0"/>
              <a:t>Во время конфигурационной фазы жизненного цикла приложения класс конфигурации </a:t>
            </a:r>
            <a:r>
              <a:rPr lang="ru-RU" dirty="0">
                <a:solidFill>
                  <a:srgbClr val="00B050"/>
                </a:solidFill>
              </a:rPr>
              <a:t>GlobalConfiguration</a:t>
            </a:r>
            <a:r>
              <a:rPr lang="ru-RU" dirty="0"/>
              <a:t> создает </a:t>
            </a:r>
            <a:r>
              <a:rPr lang="ru-RU" dirty="0">
                <a:solidFill>
                  <a:srgbClr val="00B050"/>
                </a:solidFill>
              </a:rPr>
              <a:t>объект HttpServer </a:t>
            </a:r>
            <a:r>
              <a:rPr lang="ru-RU" dirty="0"/>
              <a:t>и устанавливает следующий объект </a:t>
            </a:r>
            <a:r>
              <a:rPr lang="ru-RU" dirty="0">
                <a:solidFill>
                  <a:srgbClr val="00B050"/>
                </a:solidFill>
              </a:rPr>
              <a:t>MessageHandler</a:t>
            </a:r>
            <a:r>
              <a:rPr lang="ru-RU" dirty="0"/>
              <a:t>, которому HttpServer должен передать данные (по умолчанию это </a:t>
            </a:r>
            <a:r>
              <a:rPr lang="ru-RU" dirty="0">
                <a:solidFill>
                  <a:srgbClr val="00B050"/>
                </a:solidFill>
              </a:rPr>
              <a:t>HttpRoutingDispatcher</a:t>
            </a:r>
            <a:r>
              <a:rPr lang="ru-RU" dirty="0"/>
              <a:t>).</a:t>
            </a:r>
          </a:p>
          <a:p>
            <a:r>
              <a:rPr lang="ru-RU" dirty="0"/>
              <a:t>Собственно вся задача </a:t>
            </a:r>
            <a:r>
              <a:rPr lang="ru-RU" dirty="0">
                <a:solidFill>
                  <a:srgbClr val="00B050"/>
                </a:solidFill>
              </a:rPr>
              <a:t>HttpServer</a:t>
            </a:r>
            <a:r>
              <a:rPr lang="ru-RU" dirty="0"/>
              <a:t> состоит в получении от сервера запроса в виде объекта </a:t>
            </a:r>
            <a:r>
              <a:rPr lang="ru-RU" dirty="0">
                <a:solidFill>
                  <a:srgbClr val="00B050"/>
                </a:solidFill>
              </a:rPr>
              <a:t>HttpRequestMessage</a:t>
            </a:r>
            <a:r>
              <a:rPr lang="ru-RU" dirty="0"/>
              <a:t> и передачу его в систему маршрутизации.</a:t>
            </a:r>
          </a:p>
          <a:p>
            <a:endParaRPr lang="ru-RU" dirty="0"/>
          </a:p>
          <a:p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5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87624" y="314626"/>
            <a:ext cx="7447810" cy="147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Конвейер в </a:t>
            </a:r>
            <a:r>
              <a:rPr lang="en-US" sz="4400" b="1" dirty="0"/>
              <a:t>ASP.NET Web API</a:t>
            </a: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5097-AE4D-42A1-8C86-BB42CE8CF86B}"/>
              </a:ext>
            </a:extLst>
          </p:cNvPr>
          <p:cNvSpPr txBox="1"/>
          <p:nvPr/>
        </p:nvSpPr>
        <p:spPr>
          <a:xfrm>
            <a:off x="915085" y="2060848"/>
            <a:ext cx="79928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</a:rPr>
              <a:t>HttpRoutingDispatcher</a:t>
            </a:r>
            <a:endParaRPr lang="en-US" sz="2400" b="1" dirty="0">
              <a:solidFill>
                <a:srgbClr val="00B050"/>
              </a:solidFill>
            </a:endParaRPr>
          </a:p>
          <a:p>
            <a:pPr algn="ctr"/>
            <a:endParaRPr lang="ru-RU" b="1" dirty="0">
              <a:solidFill>
                <a:srgbClr val="00B050"/>
              </a:solidFill>
            </a:endParaRPr>
          </a:p>
          <a:p>
            <a:r>
              <a:rPr lang="ru-RU" dirty="0">
                <a:solidFill>
                  <a:srgbClr val="00B050"/>
                </a:solidFill>
              </a:rPr>
              <a:t>HttpRoutingDispatcher</a:t>
            </a:r>
            <a:r>
              <a:rPr lang="ru-RU" dirty="0"/>
              <a:t> управляет системой маршрутизации в Web API. На этапе маршрутизации из запроса извлекаются данные, на основе которых генерируются данные для маршрута. Данные маршрута представляют коллекцию пар "ключ-значение", которые используются для сопоставления с определенным маршрутом, определенным в приложении. Как правило, эти данные включают название контроллера и метода для обработки запроса, а также дополнительные параметры запроса.</a:t>
            </a:r>
          </a:p>
          <a:p>
            <a:r>
              <a:rPr lang="ru-RU" dirty="0"/>
              <a:t>При этом система маршрутизации только устанавливает такие данные, как контроллер или метод, но не выбирает и не вызывает их.</a:t>
            </a:r>
          </a:p>
          <a:p>
            <a:endParaRPr lang="ru-RU" dirty="0"/>
          </a:p>
          <a:p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1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87624" y="314626"/>
            <a:ext cx="7447810" cy="147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Конвейер в </a:t>
            </a:r>
            <a:r>
              <a:rPr lang="en-US" sz="4400" b="1" dirty="0"/>
              <a:t>ASP.NET Web API</a:t>
            </a: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5097-AE4D-42A1-8C86-BB42CE8CF86B}"/>
              </a:ext>
            </a:extLst>
          </p:cNvPr>
          <p:cNvSpPr txBox="1"/>
          <p:nvPr/>
        </p:nvSpPr>
        <p:spPr>
          <a:xfrm>
            <a:off x="915085" y="1628800"/>
            <a:ext cx="79928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B050"/>
                </a:solidFill>
              </a:rPr>
              <a:t>HttpControllerDispatcher</a:t>
            </a:r>
            <a:endParaRPr lang="en-US" sz="2800" b="1" dirty="0">
              <a:solidFill>
                <a:srgbClr val="00B050"/>
              </a:solidFill>
            </a:endParaRPr>
          </a:p>
          <a:p>
            <a:pPr algn="ctr"/>
            <a:endParaRPr lang="ru-RU" b="1" dirty="0">
              <a:solidFill>
                <a:srgbClr val="00B050"/>
              </a:solidFill>
            </a:endParaRPr>
          </a:p>
          <a:p>
            <a:r>
              <a:rPr lang="ru-RU" dirty="0">
                <a:solidFill>
                  <a:srgbClr val="00B050"/>
                </a:solidFill>
              </a:rPr>
              <a:t>HttpControllerDispatcher</a:t>
            </a:r>
            <a:r>
              <a:rPr lang="ru-RU" dirty="0"/>
              <a:t> получает данные от </a:t>
            </a:r>
            <a:r>
              <a:rPr lang="ru-RU" dirty="0">
                <a:solidFill>
                  <a:srgbClr val="00B050"/>
                </a:solidFill>
              </a:rPr>
              <a:t>HttpRoutingDispatcher</a:t>
            </a:r>
            <a:r>
              <a:rPr lang="ru-RU" dirty="0"/>
              <a:t> и на их основании с помощью объекта </a:t>
            </a:r>
            <a:r>
              <a:rPr lang="ru-RU" b="1" dirty="0">
                <a:solidFill>
                  <a:srgbClr val="00B050"/>
                </a:solidFill>
              </a:rPr>
              <a:t>IHttpControllerSelector</a:t>
            </a:r>
            <a:r>
              <a:rPr lang="ru-RU" dirty="0"/>
              <a:t> выбирает контроллер: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0F112-97F3-44B4-A20E-E770CB70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22163" r="41337" b="64651"/>
          <a:stretch/>
        </p:blipFill>
        <p:spPr>
          <a:xfrm>
            <a:off x="879081" y="3356992"/>
            <a:ext cx="8064896" cy="129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879081" y="4685561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 </a:t>
            </a:r>
            <a:r>
              <a:rPr lang="ru-RU" dirty="0">
                <a:solidFill>
                  <a:srgbClr val="00B050"/>
                </a:solidFill>
              </a:rPr>
              <a:t>GetControllerMapping</a:t>
            </a:r>
            <a:r>
              <a:rPr lang="ru-RU" dirty="0"/>
              <a:t> возвращает коллекцию всех контроллеров, которые имеются в приложении. Для выбора контроллеров в приложении метод активирует объект </a:t>
            </a:r>
            <a:r>
              <a:rPr lang="ru-RU" dirty="0">
                <a:solidFill>
                  <a:srgbClr val="00B050"/>
                </a:solidFill>
              </a:rPr>
              <a:t>IHttpControllerTypeResolver</a:t>
            </a:r>
            <a:r>
              <a:rPr lang="ru-RU" dirty="0"/>
              <a:t>.</a:t>
            </a:r>
          </a:p>
          <a:p>
            <a:r>
              <a:rPr lang="ru-RU" dirty="0"/>
              <a:t>А метод </a:t>
            </a:r>
            <a:r>
              <a:rPr lang="ru-RU" dirty="0">
                <a:solidFill>
                  <a:srgbClr val="00B050"/>
                </a:solidFill>
              </a:rPr>
              <a:t>SelectController</a:t>
            </a:r>
            <a:r>
              <a:rPr lang="ru-RU" dirty="0"/>
              <a:t> устанавливает контроллер, который должен обрабатывать запрос. Он возвращает объект </a:t>
            </a:r>
            <a:r>
              <a:rPr lang="ru-RU" dirty="0">
                <a:solidFill>
                  <a:srgbClr val="00B050"/>
                </a:solidFill>
              </a:rPr>
              <a:t>HttpControllerDescriptor</a:t>
            </a:r>
            <a:r>
              <a:rPr lang="ru-RU" dirty="0"/>
              <a:t>, содержащий информацию о контроллере.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4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87624" y="314626"/>
            <a:ext cx="7447810" cy="147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Конвейер в </a:t>
            </a:r>
            <a:r>
              <a:rPr lang="en-US" sz="4400" b="1" dirty="0"/>
              <a:t>ASP.NET Web API</a:t>
            </a: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5097-AE4D-42A1-8C86-BB42CE8CF86B}"/>
              </a:ext>
            </a:extLst>
          </p:cNvPr>
          <p:cNvSpPr txBox="1"/>
          <p:nvPr/>
        </p:nvSpPr>
        <p:spPr>
          <a:xfrm>
            <a:off x="915085" y="1628800"/>
            <a:ext cx="7992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B050"/>
                </a:solidFill>
              </a:rPr>
              <a:t>HttpControllerDispatcher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ru-RU" dirty="0"/>
              <a:t>После этого </a:t>
            </a:r>
            <a:r>
              <a:rPr lang="ru-RU" dirty="0">
                <a:solidFill>
                  <a:srgbClr val="00B050"/>
                </a:solidFill>
              </a:rPr>
              <a:t>HttpControllerDispatcher</a:t>
            </a:r>
            <a:r>
              <a:rPr lang="ru-RU" dirty="0"/>
              <a:t> вызывает у полученного объекта </a:t>
            </a:r>
            <a:r>
              <a:rPr lang="ru-RU" dirty="0">
                <a:solidFill>
                  <a:srgbClr val="00B050"/>
                </a:solidFill>
              </a:rPr>
              <a:t>HttpControllerDescriptor</a:t>
            </a:r>
            <a:r>
              <a:rPr lang="ru-RU" dirty="0"/>
              <a:t> метод </a:t>
            </a:r>
            <a:r>
              <a:rPr lang="ru-RU" dirty="0">
                <a:solidFill>
                  <a:srgbClr val="00B050"/>
                </a:solidFill>
              </a:rPr>
              <a:t>CreateController</a:t>
            </a:r>
            <a:r>
              <a:rPr lang="ru-RU" dirty="0"/>
              <a:t>(), который возвращает объект интерфейса </a:t>
            </a:r>
            <a:r>
              <a:rPr lang="ru-RU" dirty="0">
                <a:solidFill>
                  <a:srgbClr val="00B050"/>
                </a:solidFill>
              </a:rPr>
              <a:t>IHttpControllerActivator</a:t>
            </a:r>
            <a:r>
              <a:rPr lang="ru-RU" dirty="0"/>
              <a:t>: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4257089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 Create создает уже непосредственно объект контроллера в виде интерфейса </a:t>
            </a:r>
            <a:r>
              <a:rPr lang="ru-RU" dirty="0">
                <a:solidFill>
                  <a:srgbClr val="00B050"/>
                </a:solidFill>
              </a:rPr>
              <a:t>IHttpController</a:t>
            </a:r>
            <a:r>
              <a:rPr lang="ru-RU" dirty="0"/>
              <a:t> и передает ему через параметры объект запроса </a:t>
            </a:r>
            <a:r>
              <a:rPr lang="ru-RU" dirty="0">
                <a:solidFill>
                  <a:srgbClr val="00B050"/>
                </a:solidFill>
              </a:rPr>
              <a:t>HttpRequestMessage</a:t>
            </a:r>
            <a:r>
              <a:rPr lang="ru-RU" dirty="0"/>
              <a:t>, объект </a:t>
            </a:r>
            <a:r>
              <a:rPr lang="ru-RU" dirty="0">
                <a:solidFill>
                  <a:srgbClr val="00B050"/>
                </a:solidFill>
              </a:rPr>
              <a:t>HttpControllerDescriptor</a:t>
            </a:r>
            <a:r>
              <a:rPr lang="ru-RU" dirty="0"/>
              <a:t>, описывающий контроллер и тип контроллера.</a:t>
            </a:r>
          </a:p>
          <a:p>
            <a:r>
              <a:rPr lang="ru-RU" dirty="0"/>
              <a:t>Web API предоставляет встроенную реализацию интерфейса </a:t>
            </a:r>
            <a:r>
              <a:rPr lang="ru-RU" dirty="0">
                <a:solidFill>
                  <a:srgbClr val="00B050"/>
                </a:solidFill>
              </a:rPr>
              <a:t>IHttpControllerActivator</a:t>
            </a:r>
            <a:r>
              <a:rPr lang="ru-RU" dirty="0"/>
              <a:t> - класс </a:t>
            </a:r>
            <a:r>
              <a:rPr lang="ru-RU" dirty="0">
                <a:solidFill>
                  <a:srgbClr val="00B050"/>
                </a:solidFill>
              </a:rPr>
              <a:t>DefaultHttpControllerActivator</a:t>
            </a:r>
            <a:r>
              <a:rPr lang="ru-RU" dirty="0"/>
              <a:t> из пространства имен System.Web.Http.Dispatcher</a:t>
            </a:r>
          </a:p>
          <a:p>
            <a:r>
              <a:rPr lang="ru-RU" dirty="0"/>
              <a:t>После создания контроллера происходит вызов метода </a:t>
            </a:r>
            <a:r>
              <a:rPr lang="ru-RU" dirty="0">
                <a:solidFill>
                  <a:srgbClr val="00B050"/>
                </a:solidFill>
              </a:rPr>
              <a:t>ExecuteAsync.</a:t>
            </a:r>
          </a:p>
          <a:p>
            <a:r>
              <a:rPr lang="ru-RU" dirty="0"/>
              <a:t>И после этого начинается собственно обработка запроса контроллером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66270-47AC-4D49-A42F-188564136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26558" r="40550" b="58791"/>
          <a:stretch/>
        </p:blipFill>
        <p:spPr>
          <a:xfrm>
            <a:off x="1045238" y="2924944"/>
            <a:ext cx="7726441" cy="13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1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700808"/>
            <a:ext cx="79928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Контроллеры в Web API принимают запрос в виде объекта </a:t>
            </a:r>
            <a:r>
              <a:rPr lang="ru-RU" b="1" dirty="0">
                <a:solidFill>
                  <a:srgbClr val="00B050"/>
                </a:solidFill>
              </a:rPr>
              <a:t>HttpRequestMessage</a:t>
            </a:r>
            <a:r>
              <a:rPr lang="ru-RU" dirty="0"/>
              <a:t>, обрабатывают его с помощью одного из методов и посылают в ответ результат обработки в виде объекта </a:t>
            </a:r>
            <a:r>
              <a:rPr lang="ru-RU" b="1" dirty="0">
                <a:solidFill>
                  <a:srgbClr val="00B050"/>
                </a:solidFill>
              </a:rPr>
              <a:t>HttpResponseMessage</a:t>
            </a:r>
          </a:p>
          <a:p>
            <a:endParaRPr lang="ru-RU" b="1" dirty="0">
              <a:solidFill>
                <a:srgbClr val="00B050"/>
              </a:solidFill>
            </a:endParaRPr>
          </a:p>
          <a:p>
            <a:r>
              <a:rPr lang="ru-RU" dirty="0">
                <a:solidFill>
                  <a:srgbClr val="00B050"/>
                </a:solidFill>
              </a:rPr>
              <a:t>HttpRequestMessage</a:t>
            </a:r>
            <a:r>
              <a:rPr lang="ru-RU" dirty="0"/>
              <a:t> с помощью своих свойств передает ряд данных о запросе: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Content</a:t>
            </a:r>
            <a:r>
              <a:rPr lang="ru-RU" dirty="0"/>
              <a:t>: возвращает объект HttpContent, который представляет тело запроса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Headers</a:t>
            </a:r>
            <a:r>
              <a:rPr lang="ru-RU" dirty="0"/>
              <a:t>: возвращает набор заголовков запроса в виде объектов </a:t>
            </a:r>
            <a:r>
              <a:rPr lang="ru-RU" dirty="0">
                <a:solidFill>
                  <a:srgbClr val="00B050"/>
                </a:solidFill>
              </a:rPr>
              <a:t>HttpRequestHeader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Method</a:t>
            </a:r>
            <a:r>
              <a:rPr lang="ru-RU" dirty="0"/>
              <a:t>: тип запроса (Get/Post/Put/Delete)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Properties</a:t>
            </a:r>
            <a:r>
              <a:rPr lang="ru-RU" dirty="0"/>
              <a:t>: словарь, который содержит объекты, предоставляемые хостинговой средой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RequestUri</a:t>
            </a:r>
            <a:r>
              <a:rPr lang="ru-RU" dirty="0"/>
              <a:t>: запрошенный ресурс URL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Version</a:t>
            </a:r>
            <a:r>
              <a:rPr lang="ru-RU" dirty="0"/>
              <a:t>: используемая версия протокола HTTP</a:t>
            </a:r>
          </a:p>
          <a:p>
            <a:endParaRPr lang="ru-RU" b="1" dirty="0">
              <a:solidFill>
                <a:srgbClr val="00B050"/>
              </a:solidFill>
            </a:endParaRPr>
          </a:p>
          <a:p>
            <a:r>
              <a:rPr lang="ru-RU" dirty="0"/>
              <a:t>Объект запроса можно получить с помощью свойства </a:t>
            </a:r>
            <a:r>
              <a:rPr lang="ru-RU" b="1" dirty="0">
                <a:solidFill>
                  <a:srgbClr val="00B050"/>
                </a:solidFill>
              </a:rPr>
              <a:t>Request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5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70080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контроллеры в Web API, в отличие от MVC, предоставляют реализацию интерфейса </a:t>
            </a:r>
            <a:r>
              <a:rPr lang="ru-RU" b="1" dirty="0">
                <a:solidFill>
                  <a:srgbClr val="00B050"/>
                </a:solidFill>
              </a:rPr>
              <a:t>IHttpController</a:t>
            </a:r>
            <a:r>
              <a:rPr lang="ru-RU" dirty="0"/>
              <a:t>: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5E127-2FBF-4A88-A095-96BA8A313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2" t="47069" r="36614" b="41210"/>
          <a:stretch/>
        </p:blipFill>
        <p:spPr>
          <a:xfrm>
            <a:off x="0" y="2479772"/>
            <a:ext cx="9179650" cy="1184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F804F-0981-49E2-A0F2-573879B9C349}"/>
              </a:ext>
            </a:extLst>
          </p:cNvPr>
          <p:cNvSpPr txBox="1"/>
          <p:nvPr/>
        </p:nvSpPr>
        <p:spPr>
          <a:xfrm>
            <a:off x="871677" y="3861048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обработки запроса системой маршрутизации его данные передаются объекту </a:t>
            </a:r>
            <a:r>
              <a:rPr lang="ru-RU" dirty="0">
                <a:solidFill>
                  <a:srgbClr val="00B050"/>
                </a:solidFill>
              </a:rPr>
              <a:t>HttpControllerDispatcher</a:t>
            </a:r>
            <a:r>
              <a:rPr lang="ru-RU" dirty="0"/>
              <a:t>. Этот объект уже и вызывает у контроллера метод </a:t>
            </a:r>
            <a:r>
              <a:rPr lang="ru-RU" dirty="0">
                <a:solidFill>
                  <a:srgbClr val="00B050"/>
                </a:solidFill>
              </a:rPr>
              <a:t>ExecuteAsync(). </a:t>
            </a:r>
            <a:r>
              <a:rPr lang="ru-RU" dirty="0"/>
              <a:t>В этот метод передается контекст контроллера </a:t>
            </a:r>
            <a:r>
              <a:rPr lang="ru-RU" dirty="0">
                <a:solidFill>
                  <a:srgbClr val="00B050"/>
                </a:solidFill>
              </a:rPr>
              <a:t>HttpControllerContext</a:t>
            </a:r>
            <a:r>
              <a:rPr lang="ru-RU" dirty="0"/>
              <a:t>, передающий информацию о запросе, а также объект </a:t>
            </a:r>
            <a:r>
              <a:rPr lang="ru-RU" dirty="0">
                <a:solidFill>
                  <a:srgbClr val="00B050"/>
                </a:solidFill>
              </a:rPr>
              <a:t>CancellationToken</a:t>
            </a:r>
          </a:p>
        </p:txBody>
      </p:sp>
    </p:spTree>
    <p:extLst>
      <p:ext uri="{BB962C8B-B14F-4D97-AF65-F5344CB8AC3E}">
        <p14:creationId xmlns:p14="http://schemas.microsoft.com/office/powerpoint/2010/main" val="159767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700808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Информация о контроллере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F804F-0981-49E2-A0F2-573879B9C349}"/>
              </a:ext>
            </a:extLst>
          </p:cNvPr>
          <p:cNvSpPr txBox="1"/>
          <p:nvPr/>
        </p:nvSpPr>
        <p:spPr>
          <a:xfrm>
            <a:off x="903796" y="2162473"/>
            <a:ext cx="79928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свойство контроллера </a:t>
            </a:r>
            <a:r>
              <a:rPr lang="ru-RU" dirty="0">
                <a:solidFill>
                  <a:srgbClr val="00B050"/>
                </a:solidFill>
              </a:rPr>
              <a:t>ControllerContext</a:t>
            </a:r>
            <a:r>
              <a:rPr lang="ru-RU" dirty="0"/>
              <a:t>, представляющее объект </a:t>
            </a:r>
            <a:r>
              <a:rPr lang="ru-RU" dirty="0">
                <a:solidFill>
                  <a:srgbClr val="00B050"/>
                </a:solidFill>
              </a:rPr>
              <a:t>HttpControllerContext</a:t>
            </a:r>
            <a:r>
              <a:rPr lang="ru-RU" dirty="0"/>
              <a:t>, также содержит данные запроса, как и свойство </a:t>
            </a:r>
            <a:r>
              <a:rPr lang="ru-RU" dirty="0">
                <a:solidFill>
                  <a:srgbClr val="00B050"/>
                </a:solidFill>
              </a:rPr>
              <a:t>RequestContext</a:t>
            </a:r>
            <a:r>
              <a:rPr lang="ru-RU" dirty="0"/>
              <a:t>. Но кроме этого свойство </a:t>
            </a:r>
            <a:r>
              <a:rPr lang="ru-RU" dirty="0">
                <a:solidFill>
                  <a:srgbClr val="00B050"/>
                </a:solidFill>
              </a:rPr>
              <a:t>ControllerContext</a:t>
            </a:r>
            <a:r>
              <a:rPr lang="ru-RU" dirty="0"/>
              <a:t> также содержит и некоторые данные о контроллере.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HttpControllerContext</a:t>
            </a:r>
            <a:r>
              <a:rPr lang="ru-RU" dirty="0"/>
              <a:t> определяет следующие свойства: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Configuration</a:t>
            </a:r>
            <a:r>
              <a:rPr lang="ru-RU" dirty="0"/>
              <a:t>: представляет объект HttpConfiguration, который содержит информацию о конфигурации приложения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Controller</a:t>
            </a:r>
            <a:r>
              <a:rPr lang="ru-RU" dirty="0"/>
              <a:t>: возвращает контроллер, обрабатывающий текущий запрос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ControllerDescriptor</a:t>
            </a:r>
            <a:r>
              <a:rPr lang="ru-RU" dirty="0"/>
              <a:t>: содержит объект HttpControllerDescriptor, который хранит информацию о контроллере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Request</a:t>
            </a:r>
            <a:r>
              <a:rPr lang="ru-RU" dirty="0"/>
              <a:t>: данное свойство хранит объект Http.HttpRequestMessage, предоставляющий информацию о запросе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RequestContext</a:t>
            </a:r>
            <a:r>
              <a:rPr lang="ru-RU" dirty="0"/>
              <a:t>: представляет объект HttpRequestContext, содержащий информацию о текущем запросе, специфичную для Web API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RouteData</a:t>
            </a:r>
            <a:r>
              <a:rPr lang="ru-RU" dirty="0"/>
              <a:t>: хранит данные маршрута</a:t>
            </a:r>
          </a:p>
        </p:txBody>
      </p:sp>
    </p:spTree>
    <p:extLst>
      <p:ext uri="{BB962C8B-B14F-4D97-AF65-F5344CB8AC3E}">
        <p14:creationId xmlns:p14="http://schemas.microsoft.com/office/powerpoint/2010/main" val="862789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Обработка запроса контроллером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F804F-0981-49E2-A0F2-573879B9C349}"/>
              </a:ext>
            </a:extLst>
          </p:cNvPr>
          <p:cNvSpPr txBox="1"/>
          <p:nvPr/>
        </p:nvSpPr>
        <p:spPr>
          <a:xfrm>
            <a:off x="903796" y="191758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получении данных запроса контроллер </a:t>
            </a:r>
            <a:r>
              <a:rPr lang="ru-RU" dirty="0">
                <a:solidFill>
                  <a:srgbClr val="00B050"/>
                </a:solidFill>
              </a:rPr>
              <a:t>ApiController</a:t>
            </a:r>
            <a:r>
              <a:rPr lang="ru-RU" dirty="0"/>
              <a:t> делегирует выбор метода для обработки запроса объекту интерфейса </a:t>
            </a:r>
            <a:r>
              <a:rPr lang="ru-RU" b="1" dirty="0">
                <a:solidFill>
                  <a:srgbClr val="00B050"/>
                </a:solidFill>
              </a:rPr>
              <a:t>IHttpActionSelector</a:t>
            </a:r>
            <a:r>
              <a:rPr lang="ru-RU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76015-AAF2-47E4-BD6D-E69AF7B26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60256" r="36612" b="25093"/>
          <a:stretch/>
        </p:blipFill>
        <p:spPr>
          <a:xfrm>
            <a:off x="906536" y="2840914"/>
            <a:ext cx="8094565" cy="130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1F0AD-7A6E-46F0-95FA-41D11388DE5C}"/>
              </a:ext>
            </a:extLst>
          </p:cNvPr>
          <p:cNvSpPr txBox="1"/>
          <p:nvPr/>
        </p:nvSpPr>
        <p:spPr>
          <a:xfrm>
            <a:off x="903796" y="4147068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Вначале контроллер вызывает метод </a:t>
            </a:r>
            <a:r>
              <a:rPr lang="ru-RU" dirty="0">
                <a:solidFill>
                  <a:srgbClr val="00B050"/>
                </a:solidFill>
              </a:rPr>
              <a:t>SelectAction</a:t>
            </a:r>
            <a:r>
              <a:rPr lang="ru-RU" dirty="0"/>
              <a:t>, определенный в интерфейсе </a:t>
            </a:r>
            <a:r>
              <a:rPr lang="ru-RU" dirty="0">
                <a:solidFill>
                  <a:srgbClr val="00B050"/>
                </a:solidFill>
              </a:rPr>
              <a:t>IHttpActionSelector</a:t>
            </a:r>
            <a:r>
              <a:rPr lang="ru-RU" dirty="0"/>
              <a:t>. В него в качестве параметра передается контекст контроллера </a:t>
            </a:r>
            <a:r>
              <a:rPr lang="ru-RU" dirty="0">
                <a:solidFill>
                  <a:srgbClr val="00B050"/>
                </a:solidFill>
              </a:rPr>
              <a:t>HttpControllerContext</a:t>
            </a:r>
            <a:r>
              <a:rPr lang="ru-RU" dirty="0"/>
              <a:t>, который несет информацию о контроллере, обрабатывающем запрос.</a:t>
            </a:r>
          </a:p>
          <a:p>
            <a:r>
              <a:rPr lang="ru-RU" b="1" dirty="0">
                <a:solidFill>
                  <a:srgbClr val="00B050"/>
                </a:solidFill>
              </a:rPr>
              <a:t>Вызов метода</a:t>
            </a:r>
          </a:p>
          <a:p>
            <a:r>
              <a:rPr lang="ru-RU" dirty="0"/>
              <a:t>После выбора метода, обслуживающего запрос, системе надо вызвать его для создания ответа клиенту. Ответ клиенту представляет объект </a:t>
            </a:r>
            <a:r>
              <a:rPr lang="ru-RU" b="1" dirty="0">
                <a:solidFill>
                  <a:srgbClr val="00B050"/>
                </a:solidFill>
              </a:rPr>
              <a:t>HttpResponseMessage</a:t>
            </a:r>
            <a:r>
              <a:rPr lang="ru-RU" dirty="0"/>
              <a:t>. За вызов метода отвечает объект интерфейса </a:t>
            </a:r>
            <a:r>
              <a:rPr lang="ru-RU" b="1" dirty="0">
                <a:solidFill>
                  <a:srgbClr val="00B050"/>
                </a:solidFill>
              </a:rPr>
              <a:t>IHttpActionInvoker</a:t>
            </a:r>
            <a:endParaRPr lang="ru-RU" dirty="0">
              <a:solidFill>
                <a:srgbClr val="00B05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467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Результаты методов. </a:t>
            </a:r>
            <a:r>
              <a:rPr lang="en-US" sz="2400" b="1" dirty="0" err="1">
                <a:solidFill>
                  <a:srgbClr val="00B050"/>
                </a:solidFill>
              </a:rPr>
              <a:t>HttpResponseMessage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ru-RU" sz="2400" b="1" dirty="0">
                <a:solidFill>
                  <a:srgbClr val="00B050"/>
                </a:solidFill>
              </a:rPr>
              <a:t>и </a:t>
            </a:r>
            <a:r>
              <a:rPr lang="en-US" sz="2400" b="1" dirty="0" err="1">
                <a:solidFill>
                  <a:srgbClr val="00B050"/>
                </a:solidFill>
              </a:rPr>
              <a:t>IHttpActionResult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F804F-0981-49E2-A0F2-573879B9C349}"/>
              </a:ext>
            </a:extLst>
          </p:cNvPr>
          <p:cNvSpPr txBox="1"/>
          <p:nvPr/>
        </p:nvSpPr>
        <p:spPr>
          <a:xfrm>
            <a:off x="903796" y="2464236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Методы контроллеров в Web API  могут возвращать различные типы: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void</a:t>
            </a:r>
            <a:r>
              <a:rPr lang="ru-RU" dirty="0"/>
              <a:t>: просто возвращает клиенту статусный код HTTP 204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HttpResponseMessage</a:t>
            </a:r>
            <a:r>
              <a:rPr lang="ru-RU" dirty="0"/>
              <a:t>: если метод возвращает объект HttpResponseMessage, то Web API преобразует возвращаемое значение в текст ответа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IHttpActionResult</a:t>
            </a:r>
            <a:r>
              <a:rPr lang="ru-RU" dirty="0"/>
              <a:t>: реализация этого интерфейса позволяет составить объекты, которые реализуют различные сценарии при обработке запроса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любой другой тип</a:t>
            </a:r>
            <a:r>
              <a:rPr lang="ru-RU" dirty="0"/>
              <a:t>: объекты любого другого типа сериализуются и добавляются в тело ответа, который также несет статусный код 200 (ОК)</a:t>
            </a:r>
          </a:p>
        </p:txBody>
      </p:sp>
    </p:spTree>
    <p:extLst>
      <p:ext uri="{BB962C8B-B14F-4D97-AF65-F5344CB8AC3E}">
        <p14:creationId xmlns:p14="http://schemas.microsoft.com/office/powerpoint/2010/main" val="3927645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Определение формата ответа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F804F-0981-49E2-A0F2-573879B9C349}"/>
              </a:ext>
            </a:extLst>
          </p:cNvPr>
          <p:cNvSpPr txBox="1"/>
          <p:nvPr/>
        </p:nvSpPr>
        <p:spPr>
          <a:xfrm>
            <a:off x="903796" y="2464236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взаимодействии с клиентом между ним и сервером происходят два процесса: </a:t>
            </a:r>
            <a:r>
              <a:rPr lang="ru-RU" b="1" dirty="0">
                <a:solidFill>
                  <a:srgbClr val="00B050"/>
                </a:solidFill>
              </a:rPr>
              <a:t>content</a:t>
            </a:r>
            <a:r>
              <a:rPr lang="ru-RU" b="1" dirty="0"/>
              <a:t> </a:t>
            </a:r>
            <a:r>
              <a:rPr lang="ru-RU" b="1" dirty="0">
                <a:solidFill>
                  <a:srgbClr val="00B050"/>
                </a:solidFill>
              </a:rPr>
              <a:t>negotiation</a:t>
            </a:r>
            <a:r>
              <a:rPr lang="ru-RU" dirty="0"/>
              <a:t> (согласование содержимого) и </a:t>
            </a:r>
            <a:r>
              <a:rPr lang="ru-RU" b="1" dirty="0">
                <a:solidFill>
                  <a:srgbClr val="00B050"/>
                </a:solidFill>
              </a:rPr>
              <a:t>media</a:t>
            </a:r>
            <a:r>
              <a:rPr lang="ru-RU" b="1" dirty="0"/>
              <a:t> </a:t>
            </a:r>
            <a:r>
              <a:rPr lang="ru-RU" b="1" dirty="0">
                <a:solidFill>
                  <a:srgbClr val="00B050"/>
                </a:solidFill>
              </a:rPr>
              <a:t>formatting</a:t>
            </a:r>
            <a:r>
              <a:rPr lang="ru-RU" dirty="0"/>
              <a:t> (форматирование или сериализация содержимого). На первом этапе сервер узнает, в каком формате клиенту предпочтительнее отправлять ответ. На втором этапе происходит сериализация данных в этот формат.</a:t>
            </a:r>
          </a:p>
          <a:p>
            <a:r>
              <a:rPr lang="ru-RU" dirty="0"/>
              <a:t>Данные о формате клиент передает с помощью заголовка </a:t>
            </a:r>
            <a:r>
              <a:rPr lang="ru-RU" b="1" dirty="0">
                <a:solidFill>
                  <a:srgbClr val="00B050"/>
                </a:solidFill>
              </a:rPr>
              <a:t>Accept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678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0F4ECF-9500-4DCB-9D2A-4CE7407AC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946076" cy="9418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Web API Controllers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D11AE-2FA1-4392-B3DF-93DB25545456}"/>
              </a:ext>
            </a:extLst>
          </p:cNvPr>
          <p:cNvSpPr txBox="1"/>
          <p:nvPr/>
        </p:nvSpPr>
        <p:spPr>
          <a:xfrm>
            <a:off x="755576" y="2204864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контроллеры являются наследниками класса ApiController, который никак не связан с базовым классом контроллеров для MVC - Controller.</a:t>
            </a:r>
          </a:p>
          <a:p>
            <a:endParaRPr lang="ru-RU" dirty="0"/>
          </a:p>
          <a:p>
            <a:r>
              <a:rPr lang="ru-RU" dirty="0"/>
              <a:t>Контроллеры </a:t>
            </a:r>
            <a:r>
              <a:rPr lang="ru-RU" dirty="0">
                <a:solidFill>
                  <a:srgbClr val="00B050"/>
                </a:solidFill>
              </a:rPr>
              <a:t>Web API </a:t>
            </a:r>
            <a:r>
              <a:rPr lang="ru-RU" dirty="0"/>
              <a:t>применяют стиль </a:t>
            </a:r>
            <a:r>
              <a:rPr lang="ru-RU" dirty="0">
                <a:solidFill>
                  <a:srgbClr val="00B050"/>
                </a:solidFill>
              </a:rPr>
              <a:t>REST</a:t>
            </a:r>
            <a:r>
              <a:rPr lang="ru-RU" dirty="0"/>
              <a:t> (</a:t>
            </a:r>
            <a:r>
              <a:rPr lang="ru-RU" dirty="0">
                <a:solidFill>
                  <a:srgbClr val="00B050"/>
                </a:solidFill>
              </a:rPr>
              <a:t>Representation State Transfer</a:t>
            </a:r>
            <a:r>
              <a:rPr lang="ru-RU" dirty="0"/>
              <a:t> или "передача состояния представления").</a:t>
            </a:r>
          </a:p>
          <a:p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REST</a:t>
            </a:r>
            <a:r>
              <a:rPr lang="ru-RU" dirty="0"/>
              <a:t>-архитектура предполагает применение следующих методов или типов запросов HTTP для взаимодействия с сервером:</a:t>
            </a:r>
          </a:p>
          <a:p>
            <a:r>
              <a:rPr lang="ru-RU" dirty="0">
                <a:solidFill>
                  <a:srgbClr val="00B050"/>
                </a:solidFill>
              </a:rPr>
              <a:t>GET</a:t>
            </a:r>
          </a:p>
          <a:p>
            <a:r>
              <a:rPr lang="ru-RU" dirty="0">
                <a:solidFill>
                  <a:srgbClr val="00B050"/>
                </a:solidFill>
              </a:rPr>
              <a:t>POST</a:t>
            </a:r>
          </a:p>
          <a:p>
            <a:r>
              <a:rPr lang="ru-RU" dirty="0">
                <a:solidFill>
                  <a:srgbClr val="00B050"/>
                </a:solidFill>
              </a:rPr>
              <a:t>PUT</a:t>
            </a:r>
          </a:p>
          <a:p>
            <a:r>
              <a:rPr lang="ru-RU" dirty="0">
                <a:solidFill>
                  <a:srgbClr val="00B050"/>
                </a:solidFill>
              </a:rPr>
              <a:t>DELETE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82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Определение формата ответа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D21CC-7C23-4A85-8F22-A27F4E11A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14837" r="43700" b="25093"/>
          <a:stretch/>
        </p:blipFill>
        <p:spPr>
          <a:xfrm>
            <a:off x="1259631" y="2054127"/>
            <a:ext cx="7364513" cy="461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42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Форматировщики медиа-типов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AD6E-C253-442F-BE9D-AD6445AAA70C}"/>
              </a:ext>
            </a:extLst>
          </p:cNvPr>
          <p:cNvSpPr txBox="1"/>
          <p:nvPr/>
        </p:nvSpPr>
        <p:spPr>
          <a:xfrm>
            <a:off x="903796" y="2464236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Форматировщики медиа-типов отвечают за сериализацию данных для их отправки клиенту. WebApi имеет несколько встроенных форматировщиков.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FormUrlEncodedFormatter</a:t>
            </a:r>
            <a:r>
              <a:rPr lang="ru-RU" dirty="0"/>
              <a:t>: возвращает объкт FormUrlEncodedMediaTypeFormatter, который парсит данные формы в процессе привязки модели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JsonFormatter</a:t>
            </a:r>
            <a:r>
              <a:rPr lang="ru-RU" dirty="0"/>
              <a:t>: возвращает объект JsonMediaTypeFormatter, который сериализует данные в формат JSON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XmlFormatter</a:t>
            </a:r>
            <a:r>
              <a:rPr lang="ru-RU" dirty="0"/>
              <a:t>: возвращает объект XmlMediaTypeFormatter, который сериализует данные в формат xml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6018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Форматировщики медиа-типов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56A88-29FD-47CD-B123-D627BEAFC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6" t="38279" r="53937" b="22163"/>
          <a:stretch/>
        </p:blipFill>
        <p:spPr>
          <a:xfrm>
            <a:off x="2123728" y="2492896"/>
            <a:ext cx="5256584" cy="38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71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Привязка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AD6E-C253-442F-BE9D-AD6445AAA70C}"/>
              </a:ext>
            </a:extLst>
          </p:cNvPr>
          <p:cNvSpPr txBox="1"/>
          <p:nvPr/>
        </p:nvSpPr>
        <p:spPr>
          <a:xfrm>
            <a:off x="903796" y="2464236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Привязка модели представляет получение данных из HTTP-запроса для создания объекта, передаваемого в качестве аргумента в метод контроллера. Для WebApi есть </a:t>
            </a:r>
            <a:r>
              <a:rPr lang="ru-RU" dirty="0">
                <a:solidFill>
                  <a:srgbClr val="00B050"/>
                </a:solidFill>
              </a:rPr>
              <a:t>два способа привязки</a:t>
            </a:r>
            <a:r>
              <a:rPr lang="ru-RU" dirty="0"/>
              <a:t>: привязка по параметрам и собственно привязка модели</a:t>
            </a:r>
          </a:p>
          <a:p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Привязка по параметрам </a:t>
            </a:r>
            <a:r>
              <a:rPr lang="ru-RU" dirty="0"/>
              <a:t>используется, когда параметры методов представляют примитивные типы: </a:t>
            </a:r>
            <a:r>
              <a:rPr lang="en-US" dirty="0" err="1"/>
              <a:t>int</a:t>
            </a:r>
            <a:r>
              <a:rPr lang="en-US" dirty="0"/>
              <a:t>, string, char, bool, </a:t>
            </a:r>
            <a:r>
              <a:rPr lang="en-US" dirty="0" err="1"/>
              <a:t>uint</a:t>
            </a:r>
            <a:r>
              <a:rPr lang="en-US" dirty="0"/>
              <a:t>, byte, </a:t>
            </a:r>
            <a:r>
              <a:rPr lang="en-US" dirty="0" err="1"/>
              <a:t>sbyte</a:t>
            </a:r>
            <a:r>
              <a:rPr lang="en-US" dirty="0"/>
              <a:t>, short, </a:t>
            </a:r>
            <a:r>
              <a:rPr lang="en-US" dirty="0" err="1"/>
              <a:t>ushort</a:t>
            </a:r>
            <a:r>
              <a:rPr lang="en-US" dirty="0"/>
              <a:t>, long, </a:t>
            </a:r>
            <a:r>
              <a:rPr lang="en-US" dirty="0" err="1"/>
              <a:t>ulong</a:t>
            </a:r>
            <a:r>
              <a:rPr lang="en-US" dirty="0"/>
              <a:t>, float, double </a:t>
            </a:r>
            <a:r>
              <a:rPr lang="ru-RU" dirty="0"/>
              <a:t>и </a:t>
            </a:r>
            <a:r>
              <a:rPr lang="en-US" dirty="0"/>
              <a:t>decimal. </a:t>
            </a:r>
            <a:r>
              <a:rPr lang="ru-RU" dirty="0"/>
              <a:t>Либо параметры должны представлять простые типы: </a:t>
            </a:r>
            <a:r>
              <a:rPr lang="en-US" dirty="0" err="1"/>
              <a:t>TimeSpan</a:t>
            </a:r>
            <a:r>
              <a:rPr lang="en-US" dirty="0"/>
              <a:t>, </a:t>
            </a:r>
            <a:r>
              <a:rPr lang="en-US" dirty="0" err="1"/>
              <a:t>DateTime</a:t>
            </a:r>
            <a:r>
              <a:rPr lang="en-US" dirty="0"/>
              <a:t>, </a:t>
            </a:r>
            <a:r>
              <a:rPr lang="en-US" dirty="0" err="1"/>
              <a:t>Guid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8891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Привязка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AD6E-C253-442F-BE9D-AD6445AAA70C}"/>
              </a:ext>
            </a:extLst>
          </p:cNvPr>
          <p:cNvSpPr txBox="1"/>
          <p:nvPr/>
        </p:nvSpPr>
        <p:spPr>
          <a:xfrm>
            <a:off x="890429" y="2207465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Привязка модели и встроенные привязчики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934592" y="2916890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Привязка модели используется для параметров, представляющих сложные типы данных. Чтобы связать данные с моделью, применяется один из привязчиков моделей.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ArrayModelBinder</a:t>
            </a:r>
            <a:r>
              <a:rPr lang="en-US" dirty="0"/>
              <a:t>: </a:t>
            </a:r>
            <a:r>
              <a:rPr lang="ru-RU" dirty="0"/>
              <a:t>используется для привязки к массивам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CollectionModelBinder</a:t>
            </a:r>
            <a:r>
              <a:rPr lang="en-US" dirty="0"/>
              <a:t>: </a:t>
            </a:r>
            <a:r>
              <a:rPr lang="ru-RU" dirty="0"/>
              <a:t>устанавливает привязку для строго типизированных коллекций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DictionaryModelBinder</a:t>
            </a:r>
            <a:r>
              <a:rPr lang="en-US" dirty="0"/>
              <a:t>: </a:t>
            </a:r>
            <a:r>
              <a:rPr lang="ru-RU" dirty="0"/>
              <a:t>устанавливает привязку для строго типизированных объектов </a:t>
            </a:r>
            <a:r>
              <a:rPr lang="en-US" dirty="0"/>
              <a:t>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MutableObjectModelBinder</a:t>
            </a:r>
            <a:r>
              <a:rPr lang="en-US" dirty="0"/>
              <a:t>: </a:t>
            </a:r>
            <a:r>
              <a:rPr lang="ru-RU" dirty="0"/>
              <a:t>связывает объекты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TypeConverterModelBinder</a:t>
            </a:r>
            <a:r>
              <a:rPr lang="en-US" dirty="0"/>
              <a:t>: </a:t>
            </a:r>
            <a:r>
              <a:rPr lang="ru-RU" dirty="0"/>
              <a:t>связывает объекты, применяя преобразование типов</a:t>
            </a:r>
          </a:p>
          <a:p>
            <a:endParaRPr lang="ru-R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0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Привязка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AD6E-C253-442F-BE9D-AD6445AAA70C}"/>
              </a:ext>
            </a:extLst>
          </p:cNvPr>
          <p:cNvSpPr txBox="1"/>
          <p:nvPr/>
        </p:nvSpPr>
        <p:spPr>
          <a:xfrm>
            <a:off x="890429" y="2207465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Привязка модели и встроенные привязчики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934592" y="2916890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Каждый привязчик моделей с помощью поставщиков значений берет из запроса данные и по ним создает объект модели. Сам процесс привязки разбивается </a:t>
            </a:r>
            <a:r>
              <a:rPr lang="ru-RU" dirty="0">
                <a:solidFill>
                  <a:srgbClr val="00B050"/>
                </a:solidFill>
              </a:rPr>
              <a:t>на два этапа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помощью конструктора без параметров создается объект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Присвоение свойствам модели значений, полученных от поставщиков значений</a:t>
            </a:r>
          </a:p>
          <a:p>
            <a:endParaRPr lang="ru-R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25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Привязка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AD6E-C253-442F-BE9D-AD6445AAA70C}"/>
              </a:ext>
            </a:extLst>
          </p:cNvPr>
          <p:cNvSpPr txBox="1"/>
          <p:nvPr/>
        </p:nvSpPr>
        <p:spPr>
          <a:xfrm>
            <a:off x="890429" y="2207465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Привязка модели и встроенные привязчики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5A87F-07A2-438B-827A-6FFF97B23DA1}"/>
              </a:ext>
            </a:extLst>
          </p:cNvPr>
          <p:cNvSpPr txBox="1"/>
          <p:nvPr/>
        </p:nvSpPr>
        <p:spPr>
          <a:xfrm>
            <a:off x="903796" y="273222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Атрибуты привязки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603C0-DBC1-4A81-8885-F4149922D340}"/>
              </a:ext>
            </a:extLst>
          </p:cNvPr>
          <p:cNvSpPr txBox="1"/>
          <p:nvPr/>
        </p:nvSpPr>
        <p:spPr>
          <a:xfrm>
            <a:off x="922099" y="3427029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Атрибуты: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FromUri</a:t>
            </a:r>
            <a:r>
              <a:rPr lang="ru-RU" b="1" dirty="0"/>
              <a:t> -</a:t>
            </a:r>
            <a:r>
              <a:rPr lang="ru-RU" dirty="0"/>
              <a:t> позволяет связать параметры с данным из строки запроса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FromBody</a:t>
            </a:r>
            <a:r>
              <a:rPr lang="ru-RU" b="1" dirty="0"/>
              <a:t> – предназначен д</a:t>
            </a:r>
            <a:r>
              <a:rPr lang="ru-RU" dirty="0"/>
              <a:t>ля привязки параметров к значениям, переданным в теле POST-запроса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7BABC-D3B5-482C-8477-0F74F41E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32661" r="61812" b="54486"/>
          <a:stretch/>
        </p:blipFill>
        <p:spPr>
          <a:xfrm>
            <a:off x="395536" y="5067379"/>
            <a:ext cx="3960440" cy="1673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7E707-0C56-42B0-A6B2-36F06F6F8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8" t="57474" r="50787" b="28389"/>
          <a:stretch/>
        </p:blipFill>
        <p:spPr>
          <a:xfrm>
            <a:off x="4427984" y="5067378"/>
            <a:ext cx="4487003" cy="16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3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Отправка массивов и сложных данных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A7B47-3D0E-4728-9B91-885ACAAE0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47070" r="64962" b="40052"/>
          <a:stretch/>
        </p:blipFill>
        <p:spPr>
          <a:xfrm>
            <a:off x="1835696" y="2342755"/>
            <a:ext cx="5904656" cy="1731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E6648-46E7-4E75-83D1-DDC28DBF9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66116" r="63387" b="23628"/>
          <a:stretch/>
        </p:blipFill>
        <p:spPr>
          <a:xfrm>
            <a:off x="1835695" y="4221088"/>
            <a:ext cx="5904657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2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Отправка массивов и сложных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5E5EA-B18F-4457-95DA-39FA608EFF9F}"/>
              </a:ext>
            </a:extLst>
          </p:cNvPr>
          <p:cNvSpPr txBox="1"/>
          <p:nvPr/>
        </p:nvSpPr>
        <p:spPr>
          <a:xfrm>
            <a:off x="1151112" y="213318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Также можно передавать простые массивы из строки запроса, используя атрибут </a:t>
            </a:r>
            <a:r>
              <a:rPr lang="ru-RU" b="1" dirty="0">
                <a:solidFill>
                  <a:srgbClr val="00B050"/>
                </a:solidFill>
              </a:rPr>
              <a:t>ModelBinder</a:t>
            </a:r>
            <a:r>
              <a:rPr lang="ru-RU" dirty="0"/>
              <a:t>.</a:t>
            </a:r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895BC-9461-4653-ABCF-0D3AEB277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39744" r="17713" b="30954"/>
          <a:stretch/>
        </p:blipFill>
        <p:spPr>
          <a:xfrm>
            <a:off x="903797" y="2924944"/>
            <a:ext cx="7873470" cy="2376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8E678B-A0E5-4502-86BB-804A3AC45F47}"/>
              </a:ext>
            </a:extLst>
          </p:cNvPr>
          <p:cNvSpPr txBox="1"/>
          <p:nvPr/>
        </p:nvSpPr>
        <p:spPr>
          <a:xfrm>
            <a:off x="971600" y="551206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Передать массив nums в метод можно с помощью строки запроса: </a:t>
            </a:r>
            <a:r>
              <a:rPr lang="ru-RU" i="1" dirty="0">
                <a:solidFill>
                  <a:srgbClr val="00B050"/>
                </a:solidFill>
              </a:rPr>
              <a:t>api/values/getvalue?nums=2&amp;nums=3</a:t>
            </a:r>
            <a:r>
              <a:rPr lang="ru-RU" dirty="0"/>
              <a:t>. </a:t>
            </a:r>
            <a:endParaRPr lang="ru-R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937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Отправка массивов и сложных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5E5EA-B18F-4457-95DA-39FA608EFF9F}"/>
              </a:ext>
            </a:extLst>
          </p:cNvPr>
          <p:cNvSpPr txBox="1"/>
          <p:nvPr/>
        </p:nvSpPr>
        <p:spPr>
          <a:xfrm>
            <a:off x="920895" y="2133862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Привязка словарей </a:t>
            </a:r>
            <a:r>
              <a:rPr lang="en-US" b="1" dirty="0">
                <a:solidFill>
                  <a:srgbClr val="00B050"/>
                </a:solidFill>
              </a:rPr>
              <a:t>Dictionary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B69E1-0C9B-4655-BD91-44F9DCB3752D}"/>
              </a:ext>
            </a:extLst>
          </p:cNvPr>
          <p:cNvSpPr txBox="1"/>
          <p:nvPr/>
        </p:nvSpPr>
        <p:spPr>
          <a:xfrm>
            <a:off x="1151112" y="251297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Чтобы получить словарь объектов в методе, данный словарь передается в качестве параметра с использованием атрибута </a:t>
            </a:r>
            <a:r>
              <a:rPr lang="ru-RU" dirty="0">
                <a:solidFill>
                  <a:srgbClr val="00B050"/>
                </a:solidFill>
              </a:rPr>
              <a:t>ModelBinder</a:t>
            </a:r>
            <a:r>
              <a:rPr lang="ru-RU" dirty="0"/>
              <a:t>: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E26C5-9D63-4CBE-B3DA-71EB104F0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8" t="58790" r="46062" b="30954"/>
          <a:stretch/>
        </p:blipFill>
        <p:spPr>
          <a:xfrm>
            <a:off x="1180161" y="3717032"/>
            <a:ext cx="6912768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8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5BD11AE-2FA1-4392-B3DF-93DB25545456}"/>
              </a:ext>
            </a:extLst>
          </p:cNvPr>
          <p:cNvSpPr txBox="1"/>
          <p:nvPr/>
        </p:nvSpPr>
        <p:spPr>
          <a:xfrm>
            <a:off x="794348" y="1783517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Другой особенностью проекта Web API является наличие файла </a:t>
            </a:r>
            <a:r>
              <a:rPr lang="ru-RU" i="1" dirty="0"/>
              <a:t>WebApiConfig.cs</a:t>
            </a:r>
            <a:r>
              <a:rPr lang="ru-RU" dirty="0"/>
              <a:t> (в папке </a:t>
            </a:r>
            <a:r>
              <a:rPr lang="ru-RU" i="1" dirty="0"/>
              <a:t>App_Start</a:t>
            </a:r>
            <a:r>
              <a:rPr lang="ru-RU" dirty="0"/>
              <a:t>), который содержит определения маршрутов Web API: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946150" y="675521"/>
            <a:ext cx="768928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Маршрутизация</a:t>
            </a:r>
            <a:r>
              <a:rPr kumimoji="0" lang="en-US" altLang="ru-RU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Web API</a:t>
            </a:r>
            <a:endParaRPr kumimoji="0" lang="ru-RU" altLang="ru-RU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1F59C-68CB-43B4-B125-44DC8F5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1" t="30955" r="50265" b="25092"/>
          <a:stretch/>
        </p:blipFill>
        <p:spPr>
          <a:xfrm>
            <a:off x="975410" y="2863372"/>
            <a:ext cx="7413014" cy="37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Куки в </a:t>
            </a:r>
            <a:r>
              <a:rPr lang="en-US" sz="2400" b="1" dirty="0">
                <a:solidFill>
                  <a:srgbClr val="00B050"/>
                </a:solidFill>
              </a:rPr>
              <a:t>Web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1043608" y="2037419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уровне протокола HTTP куки представляют порцию данных, которую сервер посылает клиенту в ответе HTTP. Для установки куков сервер использует в ответе заголовок </a:t>
            </a:r>
            <a:r>
              <a:rPr lang="ru-RU" dirty="0">
                <a:solidFill>
                  <a:srgbClr val="00B050"/>
                </a:solidFill>
              </a:rPr>
              <a:t>Set-Cookie</a:t>
            </a:r>
            <a:r>
              <a:rPr lang="ru-RU" dirty="0"/>
              <a:t>: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Web API для создания куки применяется класс </a:t>
            </a:r>
            <a:r>
              <a:rPr lang="ru-RU" dirty="0">
                <a:solidFill>
                  <a:srgbClr val="00B050"/>
                </a:solidFill>
              </a:rPr>
              <a:t>CookieHeaderValue</a:t>
            </a:r>
            <a:r>
              <a:rPr lang="ru-RU" dirty="0"/>
              <a:t> из пространства имен System.Net.Http.Headers</a:t>
            </a:r>
          </a:p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A063-131D-40D7-8673-534F71577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5" t="26558" r="31888" b="44140"/>
          <a:stretch/>
        </p:blipFill>
        <p:spPr>
          <a:xfrm>
            <a:off x="539552" y="4077072"/>
            <a:ext cx="849694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9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Куки в </a:t>
            </a:r>
            <a:r>
              <a:rPr lang="en-US" sz="2400" b="1" dirty="0">
                <a:solidFill>
                  <a:srgbClr val="00B050"/>
                </a:solidFill>
              </a:rPr>
              <a:t>Web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1043608" y="2037419"/>
            <a:ext cx="7992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Класс </a:t>
            </a:r>
            <a:r>
              <a:rPr lang="ru-RU" dirty="0">
                <a:solidFill>
                  <a:srgbClr val="00B050"/>
                </a:solidFill>
              </a:rPr>
              <a:t>CookieHeaderValue</a:t>
            </a:r>
            <a:r>
              <a:rPr lang="ru-RU" dirty="0"/>
              <a:t> также позволяет установить ряд дополнительных параметров с помощью свойств:</a:t>
            </a:r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Expires</a:t>
            </a:r>
            <a:r>
              <a:rPr lang="ru-RU" dirty="0"/>
              <a:t>: время действия куки, после истечения которого они уничтожаются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Domain</a:t>
            </a:r>
            <a:r>
              <a:rPr lang="ru-RU" dirty="0"/>
              <a:t>: домен куки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Path</a:t>
            </a:r>
            <a:r>
              <a:rPr lang="ru-RU" dirty="0"/>
              <a:t>: виртуальный путь для передачи с текущими куки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MaxAge</a:t>
            </a:r>
            <a:r>
              <a:rPr lang="ru-RU" dirty="0"/>
              <a:t>: максимальный возраст ресурса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Secure</a:t>
            </a:r>
            <a:r>
              <a:rPr lang="ru-RU" dirty="0"/>
              <a:t>: получает или задает значение, указывающее, используется ли для передачи куки протокол SSL, то есть протокол HTTPS</a:t>
            </a:r>
          </a:p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11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Валидация в </a:t>
            </a:r>
            <a:r>
              <a:rPr lang="en-US" sz="2400" b="1" dirty="0">
                <a:solidFill>
                  <a:srgbClr val="00B050"/>
                </a:solidFill>
              </a:rPr>
              <a:t>Web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1043608" y="2037419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2037419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первую очередь состояние обработки запроса на сервере можно контроллировать с помощью статусных кодов: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200</a:t>
            </a:r>
            <a:r>
              <a:rPr lang="ru-RU" dirty="0"/>
              <a:t>: статус </a:t>
            </a:r>
            <a:r>
              <a:rPr lang="ru-RU" dirty="0">
                <a:solidFill>
                  <a:srgbClr val="00B050"/>
                </a:solidFill>
              </a:rPr>
              <a:t>Ok</a:t>
            </a:r>
            <a:r>
              <a:rPr lang="ru-RU" dirty="0"/>
              <a:t>. Указывает на удачное выполнение запроса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201</a:t>
            </a:r>
            <a:r>
              <a:rPr lang="ru-RU" dirty="0"/>
              <a:t>: статус </a:t>
            </a:r>
            <a:r>
              <a:rPr lang="ru-RU" dirty="0">
                <a:solidFill>
                  <a:srgbClr val="00B050"/>
                </a:solidFill>
              </a:rPr>
              <a:t>Created</a:t>
            </a:r>
            <a:r>
              <a:rPr lang="ru-RU" dirty="0"/>
              <a:t>. Указывает на успешное создание объекта, как правило, используется в запросах POST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204</a:t>
            </a:r>
            <a:r>
              <a:rPr lang="ru-RU" dirty="0"/>
              <a:t>: статус </a:t>
            </a:r>
            <a:r>
              <a:rPr lang="ru-RU" dirty="0">
                <a:solidFill>
                  <a:srgbClr val="00B050"/>
                </a:solidFill>
              </a:rPr>
              <a:t>NoContent</a:t>
            </a:r>
            <a:r>
              <a:rPr lang="ru-RU" dirty="0"/>
              <a:t> - запрос прошел успешно, например, после удаления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400</a:t>
            </a:r>
            <a:r>
              <a:rPr lang="ru-RU" dirty="0"/>
              <a:t>: статус </a:t>
            </a:r>
            <a:r>
              <a:rPr lang="ru-RU" dirty="0">
                <a:solidFill>
                  <a:srgbClr val="00B050"/>
                </a:solidFill>
              </a:rPr>
              <a:t>BadRequest</a:t>
            </a:r>
            <a:r>
              <a:rPr lang="ru-RU" dirty="0"/>
              <a:t> - ошибка при выполнении запроса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401</a:t>
            </a:r>
            <a:r>
              <a:rPr lang="ru-RU" dirty="0"/>
              <a:t>: статус </a:t>
            </a:r>
            <a:r>
              <a:rPr lang="ru-RU" dirty="0">
                <a:solidFill>
                  <a:srgbClr val="00B050"/>
                </a:solidFill>
              </a:rPr>
              <a:t>Unathorized</a:t>
            </a:r>
            <a:r>
              <a:rPr lang="ru-RU" dirty="0"/>
              <a:t> - пользователь не авторизован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403</a:t>
            </a:r>
            <a:r>
              <a:rPr lang="ru-RU" dirty="0"/>
              <a:t>: статус </a:t>
            </a:r>
            <a:r>
              <a:rPr lang="ru-RU" dirty="0">
                <a:solidFill>
                  <a:srgbClr val="00B050"/>
                </a:solidFill>
              </a:rPr>
              <a:t>Forbidden</a:t>
            </a:r>
            <a:r>
              <a:rPr lang="ru-RU" dirty="0"/>
              <a:t> - доступ запрещен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404</a:t>
            </a:r>
            <a:r>
              <a:rPr lang="ru-RU" dirty="0"/>
              <a:t>: статус </a:t>
            </a:r>
            <a:r>
              <a:rPr lang="ru-RU" dirty="0">
                <a:solidFill>
                  <a:srgbClr val="00B050"/>
                </a:solidFill>
              </a:rPr>
              <a:t>NotFound</a:t>
            </a:r>
            <a:r>
              <a:rPr lang="ru-RU" dirty="0"/>
              <a:t> - ресурс не найден</a:t>
            </a:r>
          </a:p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7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Валидация в </a:t>
            </a:r>
            <a:r>
              <a:rPr lang="en-US" sz="2400" b="1" dirty="0">
                <a:solidFill>
                  <a:srgbClr val="00B050"/>
                </a:solidFill>
              </a:rPr>
              <a:t>Web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1043608" y="2037419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482C9-A844-4ABB-ADC5-C4662B602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13372" r="25588" b="28024"/>
          <a:stretch/>
        </p:blipFill>
        <p:spPr>
          <a:xfrm>
            <a:off x="763984" y="2037419"/>
            <a:ext cx="8132700" cy="46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18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404664"/>
            <a:ext cx="7447810" cy="23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Введение в контроллеры Web API</a:t>
            </a: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295F-8959-4332-B457-7D5DFA987063}"/>
              </a:ext>
            </a:extLst>
          </p:cNvPr>
          <p:cNvSpPr txBox="1"/>
          <p:nvPr/>
        </p:nvSpPr>
        <p:spPr>
          <a:xfrm>
            <a:off x="903796" y="15757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Валидация в </a:t>
            </a:r>
            <a:r>
              <a:rPr lang="en-US" sz="2400" b="1" dirty="0">
                <a:solidFill>
                  <a:srgbClr val="00B050"/>
                </a:solidFill>
              </a:rPr>
              <a:t>Web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1043608" y="2037419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D7D6-4A40-4FA0-884F-C7749561D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38279" r="32675" b="4582"/>
          <a:stretch/>
        </p:blipFill>
        <p:spPr>
          <a:xfrm>
            <a:off x="903795" y="2037418"/>
            <a:ext cx="8076205" cy="46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0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1043608" y="2037419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Ключевым классом для системы маршрутизации является класс </a:t>
            </a:r>
            <a:r>
              <a:rPr lang="ru-RU" b="1" dirty="0">
                <a:solidFill>
                  <a:srgbClr val="00B050"/>
                </a:solidFill>
              </a:rPr>
              <a:t>HttpRoutingDispatcher</a:t>
            </a:r>
            <a:r>
              <a:rPr lang="ru-RU" dirty="0"/>
              <a:t>, который обрабатывает запрос для получения данных маршрута и добавляет эти данные в коллекцию </a:t>
            </a:r>
            <a:r>
              <a:rPr lang="ru-RU" b="1" dirty="0">
                <a:solidFill>
                  <a:srgbClr val="00B050"/>
                </a:solidFill>
              </a:rPr>
              <a:t>HttpRequestContext</a:t>
            </a:r>
            <a:r>
              <a:rPr lang="ru-RU" b="1" dirty="0"/>
              <a:t>.</a:t>
            </a:r>
            <a:r>
              <a:rPr lang="ru-RU" b="1" dirty="0">
                <a:solidFill>
                  <a:srgbClr val="00B050"/>
                </a:solidFill>
              </a:rPr>
              <a:t>RouteData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  <a:p>
            <a:r>
              <a:rPr lang="ru-RU" dirty="0"/>
              <a:t>Другим ключевым типом является интерфейс </a:t>
            </a:r>
            <a:r>
              <a:rPr lang="ru-RU" dirty="0">
                <a:solidFill>
                  <a:srgbClr val="00B050"/>
                </a:solidFill>
              </a:rPr>
              <a:t>IHttpRoute</a:t>
            </a:r>
            <a:r>
              <a:rPr lang="ru-RU" dirty="0"/>
              <a:t>, который описывает маршрут. Web API предоставляет встроенную реализацию этого интерфейса в виде класса </a:t>
            </a:r>
            <a:r>
              <a:rPr lang="ru-RU" dirty="0">
                <a:solidFill>
                  <a:srgbClr val="00B050"/>
                </a:solidFill>
              </a:rPr>
              <a:t>HttpRoute</a:t>
            </a:r>
            <a:r>
              <a:rPr lang="ru-RU" dirty="0"/>
              <a:t>. Для управления маршрутом </a:t>
            </a:r>
            <a:r>
              <a:rPr lang="ru-RU" dirty="0">
                <a:solidFill>
                  <a:srgbClr val="00B050"/>
                </a:solidFill>
              </a:rPr>
              <a:t>IHttpRoute</a:t>
            </a:r>
            <a:r>
              <a:rPr lang="ru-RU" dirty="0"/>
              <a:t> предоставляет следующие свойства: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RouteTemplate</a:t>
            </a:r>
            <a:r>
              <a:rPr lang="ru-RU" dirty="0"/>
              <a:t>: шаблон URL, который применяется для сопоставления с запросом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Defaults</a:t>
            </a:r>
            <a:r>
              <a:rPr lang="ru-RU" dirty="0"/>
              <a:t>: возвращает объект IDictionary&lt;string, object&gt;, содержащий в виде пар ключ-значения наборы параметров и их значения по умолчанию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Constraints</a:t>
            </a:r>
            <a:r>
              <a:rPr lang="ru-RU" dirty="0"/>
              <a:t>: содержит набор ограничений маршрута в виде объекта IDictionary&lt;string, object&gt;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DataTokens</a:t>
            </a:r>
            <a:r>
              <a:rPr lang="ru-RU" dirty="0"/>
              <a:t>: возвращает данные параметров и их значений маршрута в виде объекта IDictionary&lt;string, object&gt;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Handler</a:t>
            </a:r>
            <a:r>
              <a:rPr lang="ru-RU" dirty="0"/>
              <a:t>: возвращает обработчик маршрута - объект HttpMessageHandler</a:t>
            </a:r>
          </a:p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33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1043608" y="2037419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Объект </a:t>
            </a:r>
            <a:r>
              <a:rPr lang="ru-RU" dirty="0">
                <a:solidFill>
                  <a:srgbClr val="00B050"/>
                </a:solidFill>
              </a:rPr>
              <a:t>HttpRequest</a:t>
            </a:r>
            <a:r>
              <a:rPr lang="ru-RU" dirty="0"/>
              <a:t>.</a:t>
            </a:r>
            <a:r>
              <a:rPr lang="ru-RU" dirty="0">
                <a:solidFill>
                  <a:srgbClr val="00B050"/>
                </a:solidFill>
              </a:rPr>
              <a:t>RouteData</a:t>
            </a:r>
            <a:r>
              <a:rPr lang="ru-RU" dirty="0"/>
              <a:t>, хранящий извлеченные из запроса параметры маршрута, представляет реализацию интерфейса</a:t>
            </a:r>
            <a:r>
              <a:rPr lang="en-US" dirty="0"/>
              <a:t> </a:t>
            </a:r>
            <a:r>
              <a:rPr lang="ru-RU" dirty="0">
                <a:solidFill>
                  <a:srgbClr val="00B050"/>
                </a:solidFill>
              </a:rPr>
              <a:t>IHttpRouteData</a:t>
            </a:r>
            <a:r>
              <a:rPr lang="ru-RU" dirty="0"/>
              <a:t>. Web Api также представляет встроенную реализацию этого интерфейса - класс </a:t>
            </a:r>
            <a:r>
              <a:rPr lang="ru-RU" dirty="0">
                <a:solidFill>
                  <a:srgbClr val="00B050"/>
                </a:solidFill>
              </a:rPr>
              <a:t>HttpRouteData</a:t>
            </a:r>
            <a:r>
              <a:rPr lang="ru-RU" dirty="0"/>
              <a:t>. Интерфейс </a:t>
            </a:r>
            <a:r>
              <a:rPr lang="ru-RU" dirty="0">
                <a:solidFill>
                  <a:srgbClr val="00B050"/>
                </a:solidFill>
              </a:rPr>
              <a:t>IHttpRouteData</a:t>
            </a:r>
            <a:r>
              <a:rPr lang="ru-RU" dirty="0"/>
              <a:t> определяет два свойства: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Route</a:t>
            </a:r>
            <a:r>
              <a:rPr lang="ru-RU" dirty="0"/>
              <a:t>: объект IHttpRoute, представляющий текущий маршрут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Values</a:t>
            </a:r>
            <a:r>
              <a:rPr lang="ru-RU" dirty="0"/>
              <a:t>: объект IDictionary&lt;string, object&gt;, содержащий данные маршрута</a:t>
            </a:r>
          </a:p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53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Шаблоны маршрутов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EB3E6-F0D4-4A84-ACDF-EAF559AD8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42241" r="50000" b="20698"/>
          <a:stretch/>
        </p:blipFill>
        <p:spPr>
          <a:xfrm>
            <a:off x="1057438" y="1916832"/>
            <a:ext cx="7685603" cy="43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9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1043608" y="2037419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Шаблоны маршрутов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20762-4DE7-455C-88F2-876C2F542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19233" r="49213" b="32419"/>
          <a:stretch/>
        </p:blipFill>
        <p:spPr>
          <a:xfrm>
            <a:off x="1547664" y="1772816"/>
            <a:ext cx="6696744" cy="49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3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57750-5B63-4F24-B560-AE7418B551AA}"/>
              </a:ext>
            </a:extLst>
          </p:cNvPr>
          <p:cNvSpPr txBox="1"/>
          <p:nvPr/>
        </p:nvSpPr>
        <p:spPr>
          <a:xfrm>
            <a:off x="1043608" y="2037419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Шаблоны маршрутов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6141-B92F-47BB-A2C5-22AAF1461FC0}"/>
              </a:ext>
            </a:extLst>
          </p:cNvPr>
          <p:cNvSpPr txBox="1"/>
          <p:nvPr/>
        </p:nvSpPr>
        <p:spPr>
          <a:xfrm>
            <a:off x="1043608" y="1806586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Атрибут </a:t>
            </a:r>
            <a:r>
              <a:rPr lang="en-US" b="1" dirty="0" err="1"/>
              <a:t>NoAction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8CA91-A761-4D9B-A5C1-9E4981927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58399" r="68900" b="28023"/>
          <a:stretch/>
        </p:blipFill>
        <p:spPr>
          <a:xfrm>
            <a:off x="2339752" y="2715125"/>
            <a:ext cx="4716146" cy="20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3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5BD11AE-2FA1-4392-B3DF-93DB25545456}"/>
              </a:ext>
            </a:extLst>
          </p:cNvPr>
          <p:cNvSpPr txBox="1"/>
          <p:nvPr/>
        </p:nvSpPr>
        <p:spPr>
          <a:xfrm>
            <a:off x="794348" y="1783517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данном случае определен один маршрут, где в качестве второго параметра выступает контроллер, а третий необязательный параметр представляет некоторый идентификатор. Таким образом, в отличие от маршрутов обычных контроллеров у нас здесь нет действия, только контроллер и дополнительный необязательный параметр</a:t>
            </a:r>
          </a:p>
          <a:p>
            <a:endParaRPr lang="ru-RU" dirty="0"/>
          </a:p>
          <a:p>
            <a:r>
              <a:rPr lang="ru-RU" dirty="0"/>
              <a:t>Чтобы задействовать маршрутизацию Web API, в файле </a:t>
            </a:r>
            <a:r>
              <a:rPr lang="ru-RU" dirty="0">
                <a:solidFill>
                  <a:srgbClr val="00B050"/>
                </a:solidFill>
              </a:rPr>
              <a:t>Global.asax </a:t>
            </a:r>
            <a:r>
              <a:rPr lang="ru-RU" dirty="0"/>
              <a:t>в метод </a:t>
            </a:r>
            <a:r>
              <a:rPr lang="ru-RU" dirty="0">
                <a:solidFill>
                  <a:srgbClr val="00B050"/>
                </a:solidFill>
              </a:rPr>
              <a:t>Application_Start() </a:t>
            </a:r>
            <a:r>
              <a:rPr lang="ru-RU" dirty="0"/>
              <a:t>добавляется следующая строка:</a:t>
            </a:r>
            <a:r>
              <a:rPr lang="ru-RU" b="1" dirty="0">
                <a:solidFill>
                  <a:srgbClr val="00B050"/>
                </a:solidFill>
              </a:rPr>
              <a:t>GlobalConfiguration.Configure(WebApiConfig.Register);</a:t>
            </a:r>
          </a:p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946150" y="675521"/>
            <a:ext cx="768928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Маршрутизация</a:t>
            </a:r>
            <a:r>
              <a:rPr kumimoji="0" lang="en-US" altLang="ru-RU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Web API</a:t>
            </a:r>
            <a:endParaRPr kumimoji="0" lang="ru-RU" altLang="ru-RU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33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Ограничения маршрутов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0CF39-4677-46D5-85C9-2BE8A636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22163" r="50000" b="26559"/>
          <a:stretch/>
        </p:blipFill>
        <p:spPr>
          <a:xfrm>
            <a:off x="1335844" y="2060848"/>
            <a:ext cx="7128792" cy="45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3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Ограничения маршрутов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4F933-89A7-4257-AC3B-E7D86A18B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9" t="33633" r="57088" b="35349"/>
          <a:stretch/>
        </p:blipFill>
        <p:spPr>
          <a:xfrm>
            <a:off x="1296128" y="2060848"/>
            <a:ext cx="7427208" cy="43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35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Ограничения маршрутов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29E06-261B-4A74-9A28-7261EB73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5" t="14282" r="50787" b="28024"/>
          <a:stretch/>
        </p:blipFill>
        <p:spPr>
          <a:xfrm>
            <a:off x="1979712" y="1699071"/>
            <a:ext cx="5580128" cy="49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54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Атрибуты маршрутизации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C3375-DEBD-4A0E-A2F1-4893725FB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36814" r="53150" b="47070"/>
          <a:stretch/>
        </p:blipFill>
        <p:spPr>
          <a:xfrm>
            <a:off x="1691680" y="2098642"/>
            <a:ext cx="6048672" cy="1584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D0413-07BA-48E0-B67A-367FF3ACE1EB}"/>
              </a:ext>
            </a:extLst>
          </p:cNvPr>
          <p:cNvSpPr txBox="1"/>
          <p:nvPr/>
        </p:nvSpPr>
        <p:spPr>
          <a:xfrm>
            <a:off x="719572" y="409417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Значения по умолчанию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8A001-28B8-4FD1-9E19-75499D0AC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3" t="58399" r="60237" b="26559"/>
          <a:stretch/>
        </p:blipFill>
        <p:spPr>
          <a:xfrm>
            <a:off x="1691680" y="4572062"/>
            <a:ext cx="6087708" cy="19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2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76335" y="260779"/>
            <a:ext cx="7447810" cy="262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Маршрутизация</a:t>
            </a:r>
            <a:br>
              <a:rPr lang="ru-RU" b="1" dirty="0"/>
            </a:br>
            <a:br>
              <a:rPr lang="ru-RU" b="1" dirty="0"/>
            </a:b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1043608" y="1211841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Атрибуты маршрутизации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D0413-07BA-48E0-B67A-367FF3ACE1EB}"/>
              </a:ext>
            </a:extLst>
          </p:cNvPr>
          <p:cNvSpPr txBox="1"/>
          <p:nvPr/>
        </p:nvSpPr>
        <p:spPr>
          <a:xfrm>
            <a:off x="1043608" y="1912786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Использование префиксов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56D4E-7593-420C-937D-68CF553AD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4" t="26665" r="57874" b="19233"/>
          <a:stretch/>
        </p:blipFill>
        <p:spPr>
          <a:xfrm>
            <a:off x="1884503" y="2304613"/>
            <a:ext cx="603147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7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260648"/>
            <a:ext cx="7447810" cy="6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971600" y="928653"/>
            <a:ext cx="79928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Фильтры добавляют в процесс обработки запроса контроллером дополнительную логику. В Web API определены все те же виды фильтров, что и в MVC 5 с аналогичным действием.Только  реализует интерфейс </a:t>
            </a:r>
            <a:r>
              <a:rPr lang="en-US" dirty="0"/>
              <a:t> </a:t>
            </a:r>
            <a:r>
              <a:rPr lang="en-US" b="1" dirty="0" err="1">
                <a:solidFill>
                  <a:srgbClr val="00B050"/>
                </a:solidFill>
              </a:rPr>
              <a:t>IFilter</a:t>
            </a:r>
            <a:r>
              <a:rPr lang="ru-RU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Фильтры аутентификации: </a:t>
            </a:r>
            <a:r>
              <a:rPr lang="ru-RU" dirty="0"/>
              <a:t>представляет интерфейс </a:t>
            </a:r>
            <a:r>
              <a:rPr lang="ru-RU" dirty="0">
                <a:solidFill>
                  <a:srgbClr val="00B050"/>
                </a:solidFill>
              </a:rPr>
              <a:t>IAuthenticationFilter</a:t>
            </a:r>
            <a:r>
              <a:rPr lang="ru-RU" dirty="0"/>
              <a:t>. Определяет, аутентифицирован ли клиент. Данный фильтр запускается до выполнения любого другого фильтра или метода действий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Фильтры авторизации</a:t>
            </a:r>
            <a:r>
              <a:rPr lang="ru-RU" dirty="0"/>
              <a:t>: представляет интерфейс </a:t>
            </a:r>
            <a:r>
              <a:rPr lang="ru-RU" dirty="0">
                <a:solidFill>
                  <a:srgbClr val="00B050"/>
                </a:solidFill>
              </a:rPr>
              <a:t>IAuthorizationFilter</a:t>
            </a:r>
            <a:r>
              <a:rPr lang="ru-RU" dirty="0"/>
              <a:t>. Определяет, имеет ли пользователь права доступа к данному ресурсу. Данный фильтр запускается после фильтра аутентификации, но до любого другого фильтра или метода действия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Фильтры действий</a:t>
            </a:r>
            <a:r>
              <a:rPr lang="ru-RU" dirty="0"/>
              <a:t>: представляет интерфейс </a:t>
            </a:r>
            <a:r>
              <a:rPr lang="ru-RU" dirty="0">
                <a:solidFill>
                  <a:srgbClr val="00B050"/>
                </a:solidFill>
              </a:rPr>
              <a:t>IActionFilter</a:t>
            </a:r>
            <a:r>
              <a:rPr lang="ru-RU" dirty="0"/>
              <a:t>. Применяется к методу до и после обработки запроса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Фильтры переопределений</a:t>
            </a:r>
            <a:r>
              <a:rPr lang="ru-RU" dirty="0"/>
              <a:t>: представляет интерфейс </a:t>
            </a:r>
            <a:r>
              <a:rPr lang="ru-RU" dirty="0">
                <a:solidFill>
                  <a:srgbClr val="00B050"/>
                </a:solidFill>
              </a:rPr>
              <a:t>IOverrideFilter</a:t>
            </a:r>
            <a:r>
              <a:rPr lang="ru-RU" dirty="0"/>
              <a:t>. Переопределяет действие других фильтров по отношению к методу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Фильтры исключений</a:t>
            </a:r>
            <a:r>
              <a:rPr lang="ru-RU" dirty="0"/>
              <a:t>: представляет интерфейс </a:t>
            </a:r>
            <a:r>
              <a:rPr lang="ru-RU" dirty="0">
                <a:solidFill>
                  <a:srgbClr val="00B050"/>
                </a:solidFill>
              </a:rPr>
              <a:t>IExceptionFilter</a:t>
            </a:r>
            <a:r>
              <a:rPr lang="ru-RU" dirty="0"/>
              <a:t>. Используется для обработки исключений, которые возникают в методе при обработке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1288662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260648"/>
            <a:ext cx="7447810" cy="6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971600" y="92865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Фильтры аутентификации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27DC5-5A52-4B1F-9462-94AA780118D7}"/>
              </a:ext>
            </a:extLst>
          </p:cNvPr>
          <p:cNvSpPr txBox="1"/>
          <p:nvPr/>
        </p:nvSpPr>
        <p:spPr>
          <a:xfrm>
            <a:off x="971600" y="1700808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основе всех фильтров аутентификаций лежит реализация интерфейса </a:t>
            </a:r>
            <a:r>
              <a:rPr lang="ru-RU" dirty="0">
                <a:solidFill>
                  <a:srgbClr val="00B050"/>
                </a:solidFill>
              </a:rPr>
              <a:t>IAuthenticationFilter</a:t>
            </a:r>
            <a:r>
              <a:rPr lang="ru-RU" dirty="0"/>
              <a:t> из пространства имен </a:t>
            </a:r>
            <a:r>
              <a:rPr lang="ru-RU" dirty="0">
                <a:solidFill>
                  <a:srgbClr val="00B050"/>
                </a:solidFill>
              </a:rPr>
              <a:t>System.Web.Http.Filters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E06F7-EFD8-46A8-8D32-EA79317B6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29489" r="44488" b="51465"/>
          <a:stretch/>
        </p:blipFill>
        <p:spPr>
          <a:xfrm>
            <a:off x="1063115" y="2780928"/>
            <a:ext cx="7632847" cy="187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650B-21FB-46E0-B5CF-0FBC923D63A0}"/>
              </a:ext>
            </a:extLst>
          </p:cNvPr>
          <p:cNvSpPr txBox="1"/>
          <p:nvPr/>
        </p:nvSpPr>
        <p:spPr>
          <a:xfrm>
            <a:off x="968199" y="4941168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 </a:t>
            </a:r>
            <a:r>
              <a:rPr lang="ru-RU" dirty="0">
                <a:solidFill>
                  <a:srgbClr val="00B050"/>
                </a:solidFill>
              </a:rPr>
              <a:t>AuthenticateAsync</a:t>
            </a:r>
            <a:r>
              <a:rPr lang="ru-RU" dirty="0"/>
              <a:t>() вызывается до обработки запроса для идентификации пользователя, а метод </a:t>
            </a:r>
            <a:r>
              <a:rPr lang="ru-RU" dirty="0">
                <a:solidFill>
                  <a:srgbClr val="00B050"/>
                </a:solidFill>
              </a:rPr>
              <a:t>ChallengeAsync</a:t>
            </a:r>
            <a:r>
              <a:rPr lang="ru-RU" dirty="0"/>
              <a:t>() вызывается уже когда начинается обработка для отправки ответа клиенту.</a:t>
            </a:r>
          </a:p>
        </p:txBody>
      </p:sp>
    </p:spTree>
    <p:extLst>
      <p:ext uri="{BB962C8B-B14F-4D97-AF65-F5344CB8AC3E}">
        <p14:creationId xmlns:p14="http://schemas.microsoft.com/office/powerpoint/2010/main" val="3380306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260648"/>
            <a:ext cx="7447810" cy="6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971600" y="92865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Фильтры авторизации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27DC5-5A52-4B1F-9462-94AA780118D7}"/>
              </a:ext>
            </a:extLst>
          </p:cNvPr>
          <p:cNvSpPr txBox="1"/>
          <p:nvPr/>
        </p:nvSpPr>
        <p:spPr>
          <a:xfrm>
            <a:off x="971600" y="170080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фильтры авторизации реализуют интерфейс </a:t>
            </a:r>
            <a:r>
              <a:rPr lang="ru-RU" dirty="0">
                <a:solidFill>
                  <a:srgbClr val="00B050"/>
                </a:solidFill>
              </a:rPr>
              <a:t>IAuthorizationFilter</a:t>
            </a:r>
            <a:r>
              <a:rPr lang="ru-RU" dirty="0"/>
              <a:t>, который расположен в пространстве имен </a:t>
            </a:r>
            <a:r>
              <a:rPr lang="ru-RU" dirty="0">
                <a:solidFill>
                  <a:srgbClr val="00B050"/>
                </a:solidFill>
              </a:rPr>
              <a:t>System.Web.Http.Filters: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2650B-21FB-46E0-B5CF-0FBC923D63A0}"/>
              </a:ext>
            </a:extLst>
          </p:cNvPr>
          <p:cNvSpPr txBox="1"/>
          <p:nvPr/>
        </p:nvSpPr>
        <p:spPr>
          <a:xfrm>
            <a:off x="968199" y="4941168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Логика авторизации может быть реализована самыми разными способами. Но наиболее распространенный подход заключается в получении данных из объекта </a:t>
            </a:r>
            <a:r>
              <a:rPr lang="ru-RU" dirty="0">
                <a:solidFill>
                  <a:srgbClr val="00B050"/>
                </a:solidFill>
              </a:rPr>
              <a:t>HttpRequestContext</a:t>
            </a:r>
            <a:r>
              <a:rPr lang="ru-RU" dirty="0"/>
              <a:t>.</a:t>
            </a:r>
            <a:r>
              <a:rPr lang="ru-RU" dirty="0">
                <a:solidFill>
                  <a:srgbClr val="00B050"/>
                </a:solidFill>
              </a:rPr>
              <a:t>Principal</a:t>
            </a:r>
            <a:r>
              <a:rPr lang="ru-RU" dirty="0"/>
              <a:t>. И если данные запроса не удовлетворяют некоторым условиям, то клиенту возвращается статусный код </a:t>
            </a:r>
            <a:r>
              <a:rPr lang="ru-RU" dirty="0">
                <a:solidFill>
                  <a:srgbClr val="00B050"/>
                </a:solidFill>
              </a:rPr>
              <a:t>401 (Unauthorized).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662AB-62A3-461E-A75D-608C80BD9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47070" r="25588" b="36814"/>
          <a:stretch/>
        </p:blipFill>
        <p:spPr>
          <a:xfrm>
            <a:off x="432238" y="2532666"/>
            <a:ext cx="8709566" cy="19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73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260648"/>
            <a:ext cx="7447810" cy="6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971600" y="92865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Фильтры действий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27DC5-5A52-4B1F-9462-94AA780118D7}"/>
              </a:ext>
            </a:extLst>
          </p:cNvPr>
          <p:cNvSpPr txBox="1"/>
          <p:nvPr/>
        </p:nvSpPr>
        <p:spPr>
          <a:xfrm>
            <a:off x="937615" y="1417584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Фильтры действий выполняются до и после работы метода контроллера. С их помощью мы можем изменить данные запроса, передаваемые в объекте </a:t>
            </a:r>
            <a:r>
              <a:rPr lang="ru-RU" dirty="0">
                <a:solidFill>
                  <a:srgbClr val="00B050"/>
                </a:solidFill>
              </a:rPr>
              <a:t>HttpRequestMessage</a:t>
            </a:r>
            <a:r>
              <a:rPr lang="ru-RU" dirty="0"/>
              <a:t>, так и внести изменения в результат метода - объект </a:t>
            </a:r>
            <a:r>
              <a:rPr lang="ru-RU" dirty="0">
                <a:solidFill>
                  <a:srgbClr val="00B050"/>
                </a:solidFill>
              </a:rPr>
              <a:t>HttpResponseMessage</a:t>
            </a:r>
            <a:r>
              <a:rPr lang="ru-RU" dirty="0"/>
              <a:t>. Фильтры действий реализуют интерфейс </a:t>
            </a:r>
            <a:r>
              <a:rPr lang="ru-RU" dirty="0">
                <a:solidFill>
                  <a:srgbClr val="00B050"/>
                </a:solidFill>
              </a:rPr>
              <a:t>IActionFilter</a:t>
            </a:r>
            <a:r>
              <a:rPr lang="ru-RU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2650B-21FB-46E0-B5CF-0FBC923D63A0}"/>
              </a:ext>
            </a:extLst>
          </p:cNvPr>
          <p:cNvSpPr txBox="1"/>
          <p:nvPr/>
        </p:nvSpPr>
        <p:spPr>
          <a:xfrm>
            <a:off x="944748" y="4699614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 </a:t>
            </a:r>
            <a:r>
              <a:rPr lang="ru-RU" dirty="0">
                <a:solidFill>
                  <a:srgbClr val="00B050"/>
                </a:solidFill>
              </a:rPr>
              <a:t>actionContext</a:t>
            </a:r>
            <a:r>
              <a:rPr lang="ru-RU" dirty="0"/>
              <a:t> содержит информацию о методе, а также несет ряд данных о запросе.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 </a:t>
            </a:r>
            <a:r>
              <a:rPr lang="ru-RU" dirty="0">
                <a:solidFill>
                  <a:srgbClr val="00B050"/>
                </a:solidFill>
              </a:rPr>
              <a:t>cancellationToken</a:t>
            </a:r>
            <a:r>
              <a:rPr lang="ru-RU" dirty="0"/>
              <a:t> представляет токен для отмены операции.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 </a:t>
            </a:r>
            <a:r>
              <a:rPr lang="ru-RU" dirty="0">
                <a:solidFill>
                  <a:srgbClr val="00B050"/>
                </a:solidFill>
              </a:rPr>
              <a:t>continuation</a:t>
            </a:r>
            <a:r>
              <a:rPr lang="ru-RU" dirty="0"/>
              <a:t> представляет выполняющийся метод. Вызов этого параметра собственно и предоставляет вызов метода, к которому данный фильтр и будет применяться.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078EB-DB66-46F0-9316-9EFE5646C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39688" r="22438" b="45605"/>
          <a:stretch/>
        </p:blipFill>
        <p:spPr>
          <a:xfrm>
            <a:off x="467544" y="2922178"/>
            <a:ext cx="8568952" cy="173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68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260648"/>
            <a:ext cx="7447810" cy="6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971600" y="92865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Фильтры действий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27DC5-5A52-4B1F-9462-94AA780118D7}"/>
              </a:ext>
            </a:extLst>
          </p:cNvPr>
          <p:cNvSpPr txBox="1"/>
          <p:nvPr/>
        </p:nvSpPr>
        <p:spPr>
          <a:xfrm>
            <a:off x="937615" y="1417584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Более удобным механизмом для создания фильтра действий является использование класса </a:t>
            </a:r>
            <a:r>
              <a:rPr lang="ru-RU" b="1" dirty="0">
                <a:solidFill>
                  <a:srgbClr val="00B050"/>
                </a:solidFill>
              </a:rPr>
              <a:t>ActionFilterAttribute</a:t>
            </a:r>
            <a:r>
              <a:rPr lang="ru-RU" dirty="0"/>
              <a:t>. Дело в том, что он определяет два метода: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OnActionExecutingAsync</a:t>
            </a:r>
            <a:r>
              <a:rPr lang="ru-RU" dirty="0"/>
              <a:t>: выполняется до выполнения метода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OnActionExecutedAsync</a:t>
            </a:r>
            <a:r>
              <a:rPr lang="ru-RU" dirty="0"/>
              <a:t>: выполняется после выполнения метода</a:t>
            </a:r>
          </a:p>
          <a:p>
            <a:r>
              <a:rPr lang="ru-RU" dirty="0"/>
              <a:t>Использование данных методов позволяет разграничить обработку до вызова метода и обработку после:</a:t>
            </a:r>
          </a:p>
        </p:txBody>
      </p:sp>
    </p:spTree>
    <p:extLst>
      <p:ext uri="{BB962C8B-B14F-4D97-AF65-F5344CB8AC3E}">
        <p14:creationId xmlns:p14="http://schemas.microsoft.com/office/powerpoint/2010/main" val="279361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5BD11AE-2FA1-4392-B3DF-93DB25545456}"/>
              </a:ext>
            </a:extLst>
          </p:cNvPr>
          <p:cNvSpPr txBox="1"/>
          <p:nvPr/>
        </p:nvSpPr>
        <p:spPr>
          <a:xfrm>
            <a:off x="946150" y="1783517"/>
            <a:ext cx="7992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Условности</a:t>
            </a:r>
            <a:r>
              <a:rPr lang="ru-RU" sz="3200" b="1" dirty="0"/>
              <a:t> </a:t>
            </a:r>
            <a:r>
              <a:rPr lang="ru-RU" sz="32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ru-RU" sz="3200" b="1" dirty="0"/>
              <a:t> </a:t>
            </a:r>
            <a:r>
              <a:rPr lang="ru-RU" sz="32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наименовании методов</a:t>
            </a:r>
          </a:p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946150" y="675521"/>
            <a:ext cx="768928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Маршрутизация</a:t>
            </a:r>
            <a:r>
              <a:rPr kumimoji="0" lang="en-US" altLang="ru-RU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Web API</a:t>
            </a:r>
            <a:endParaRPr kumimoji="0" lang="ru-RU" altLang="ru-RU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2C1B7-3874-46DE-8D15-99C9E515DCE4}"/>
              </a:ext>
            </a:extLst>
          </p:cNvPr>
          <p:cNvSpPr txBox="1"/>
          <p:nvPr/>
        </p:nvSpPr>
        <p:spPr>
          <a:xfrm>
            <a:off x="946150" y="2915648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 создании методов контроллера Web API действует некоторые условности. Так, имена методов по умолчанию должны начинаться с имени предназначенного для них метода HTTP. </a:t>
            </a:r>
          </a:p>
          <a:p>
            <a:pPr algn="just"/>
            <a:r>
              <a:rPr lang="ru-RU" dirty="0"/>
              <a:t>В случае с контроллером по умолчанию все просто: все методы действий носят названия методов HTTP.</a:t>
            </a:r>
          </a:p>
          <a:p>
            <a:pPr algn="just"/>
            <a:r>
              <a:rPr lang="ru-RU" dirty="0"/>
              <a:t>Но необязательно жестко придерживаться этих условностей, и мы можем использовать любые другие имена без префиксов. Правда, в этом случае нам надо будет явно указать метод HTTP в виде атрибута.</a:t>
            </a:r>
          </a:p>
        </p:txBody>
      </p:sp>
    </p:spTree>
    <p:extLst>
      <p:ext uri="{BB962C8B-B14F-4D97-AF65-F5344CB8AC3E}">
        <p14:creationId xmlns:p14="http://schemas.microsoft.com/office/powerpoint/2010/main" val="193520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260648"/>
            <a:ext cx="7447810" cy="6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971600" y="92865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Фильтры исключений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27DC5-5A52-4B1F-9462-94AA780118D7}"/>
              </a:ext>
            </a:extLst>
          </p:cNvPr>
          <p:cNvSpPr txBox="1"/>
          <p:nvPr/>
        </p:nvSpPr>
        <p:spPr>
          <a:xfrm>
            <a:off x="937615" y="1417584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Фильтры исключений позволяют обработать исключения, возникшие в методе во время выполнения запроса. Все фильтры исключений реализуют интерфейс </a:t>
            </a:r>
            <a:r>
              <a:rPr lang="ru-RU" dirty="0">
                <a:solidFill>
                  <a:srgbClr val="00B050"/>
                </a:solidFill>
              </a:rPr>
              <a:t>IExceptionFilter</a:t>
            </a:r>
            <a:r>
              <a:rPr lang="ru-RU" dirty="0"/>
              <a:t> из пространства имен </a:t>
            </a:r>
            <a:r>
              <a:rPr lang="ru-RU" dirty="0">
                <a:solidFill>
                  <a:srgbClr val="00B050"/>
                </a:solidFill>
              </a:rPr>
              <a:t>System.Web.Http.Filters</a:t>
            </a:r>
            <a:r>
              <a:rPr lang="ru-RU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65809-A864-447B-AEB6-736D582EA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36814" r="35038" b="48535"/>
          <a:stretch/>
        </p:blipFill>
        <p:spPr>
          <a:xfrm>
            <a:off x="395535" y="2780928"/>
            <a:ext cx="8534967" cy="1440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282B9-5FFD-489A-B825-EBAC7108B7B0}"/>
              </a:ext>
            </a:extLst>
          </p:cNvPr>
          <p:cNvSpPr txBox="1"/>
          <p:nvPr/>
        </p:nvSpPr>
        <p:spPr>
          <a:xfrm>
            <a:off x="971600" y="4581128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 </a:t>
            </a:r>
            <a:r>
              <a:rPr lang="ru-RU" dirty="0">
                <a:solidFill>
                  <a:srgbClr val="00B050"/>
                </a:solidFill>
              </a:rPr>
              <a:t>ExecuteExceptionFilterAsync</a:t>
            </a:r>
            <a:r>
              <a:rPr lang="ru-RU" dirty="0"/>
              <a:t> вызывается при возникновении исключения в методе контроллера. В качестве параметров в метод передается контекст </a:t>
            </a:r>
            <a:r>
              <a:rPr lang="ru-RU" dirty="0">
                <a:solidFill>
                  <a:srgbClr val="00B050"/>
                </a:solidFill>
              </a:rPr>
              <a:t>HttpActionExecutedContext</a:t>
            </a:r>
            <a:r>
              <a:rPr lang="ru-RU" dirty="0"/>
              <a:t> с полной информацией о запросе, а также токен отмены операции </a:t>
            </a:r>
            <a:r>
              <a:rPr lang="ru-RU" dirty="0">
                <a:solidFill>
                  <a:srgbClr val="00B050"/>
                </a:solidFill>
              </a:rPr>
              <a:t>cancellationToken</a:t>
            </a:r>
          </a:p>
          <a:p>
            <a:r>
              <a:rPr lang="ru-RU" dirty="0"/>
              <a:t>С помощью свойства </a:t>
            </a:r>
            <a:r>
              <a:rPr lang="ru-RU" dirty="0">
                <a:solidFill>
                  <a:srgbClr val="00B050"/>
                </a:solidFill>
              </a:rPr>
              <a:t>actionExecutedContext</a:t>
            </a:r>
            <a:r>
              <a:rPr lang="ru-RU" dirty="0"/>
              <a:t>.</a:t>
            </a:r>
            <a:r>
              <a:rPr lang="ru-RU" dirty="0">
                <a:solidFill>
                  <a:srgbClr val="00B050"/>
                </a:solidFill>
              </a:rPr>
              <a:t>Exception</a:t>
            </a:r>
            <a:r>
              <a:rPr lang="ru-RU" dirty="0"/>
              <a:t> мы можем получить информацию об исключении, возникшем в методе контроллера</a:t>
            </a:r>
          </a:p>
          <a:p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534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260648"/>
            <a:ext cx="7447810" cy="6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971600" y="92865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Переопределение фильтров и глобальные фильтры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27DC5-5A52-4B1F-9462-94AA780118D7}"/>
              </a:ext>
            </a:extLst>
          </p:cNvPr>
          <p:cNvSpPr txBox="1"/>
          <p:nvPr/>
        </p:nvSpPr>
        <p:spPr>
          <a:xfrm>
            <a:off x="971600" y="1783893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Фильтры могут иметь разные области видимости: мы можем определить фильтр для отдельного метода, для всего контроллера, либо для всего приложения, то есть сделать фильтр глобальным.</a:t>
            </a:r>
          </a:p>
          <a:p>
            <a:r>
              <a:rPr lang="ru-RU" dirty="0"/>
              <a:t>Чтобы применить фильтр ко всем контроллерам, то есть сделать его глобальным, надо внести соответствующую запись в файл </a:t>
            </a:r>
            <a:r>
              <a:rPr lang="ru-RU" i="1" dirty="0">
                <a:solidFill>
                  <a:srgbClr val="00B050"/>
                </a:solidFill>
              </a:rPr>
              <a:t>WebApiConfig.cs</a:t>
            </a:r>
            <a:endParaRPr lang="ru-RU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2AA78-4648-480E-8BC6-210DC9B78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1" t="28075" r="44384" b="29357"/>
          <a:stretch/>
        </p:blipFill>
        <p:spPr>
          <a:xfrm>
            <a:off x="965660" y="3594710"/>
            <a:ext cx="7545265" cy="32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51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260648"/>
            <a:ext cx="7447810" cy="6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971600" y="92865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Переопределение фильтров и глобальные фильтры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27DC5-5A52-4B1F-9462-94AA780118D7}"/>
              </a:ext>
            </a:extLst>
          </p:cNvPr>
          <p:cNvSpPr txBox="1"/>
          <p:nvPr/>
        </p:nvSpPr>
        <p:spPr>
          <a:xfrm>
            <a:off x="971600" y="1783893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0B050"/>
                </a:solidFill>
              </a:rPr>
              <a:t>Переопределение фильтров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86862-5B13-4191-9A09-D158275B6C5F}"/>
              </a:ext>
            </a:extLst>
          </p:cNvPr>
          <p:cNvSpPr txBox="1"/>
          <p:nvPr/>
        </p:nvSpPr>
        <p:spPr>
          <a:xfrm>
            <a:off x="971600" y="2564904"/>
            <a:ext cx="799288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Переопределение фильтров позволяет отключить действие других фильтров для определенного метода. Это может быть полезно, когда какой-либо фильтр применяется ко всему контроллеру или глобально ко всем контроллерам, однако для какого-то определенного метода его надо отключить.</a:t>
            </a:r>
          </a:p>
          <a:p>
            <a:r>
              <a:rPr lang="ru-RU" dirty="0"/>
              <a:t>Фильтры переопределений реализуют интерфейс </a:t>
            </a:r>
            <a:r>
              <a:rPr lang="ru-RU" dirty="0">
                <a:solidFill>
                  <a:srgbClr val="00B050"/>
                </a:solidFill>
              </a:rPr>
              <a:t>IOverrideFilter</a:t>
            </a:r>
            <a:r>
              <a:rPr lang="ru-RU" dirty="0"/>
              <a:t> из пространства имен System.Web.Http.Filters:</a:t>
            </a:r>
          </a:p>
          <a:p>
            <a:endParaRPr lang="ru-RU" sz="2000" b="1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DA84C-1E25-4418-BC34-3CE043AF6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6" t="35349" r="58662" b="52930"/>
          <a:stretch/>
        </p:blipFill>
        <p:spPr>
          <a:xfrm>
            <a:off x="1907730" y="4797152"/>
            <a:ext cx="6120628" cy="157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76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260648"/>
            <a:ext cx="7447810" cy="6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A2E61-E7E1-47FD-9F92-8B1E1B99CE1B}"/>
              </a:ext>
            </a:extLst>
          </p:cNvPr>
          <p:cNvSpPr txBox="1"/>
          <p:nvPr/>
        </p:nvSpPr>
        <p:spPr>
          <a:xfrm>
            <a:off x="971600" y="92865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Переопределение фильтров и глобальные фильтры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27DC5-5A52-4B1F-9462-94AA780118D7}"/>
              </a:ext>
            </a:extLst>
          </p:cNvPr>
          <p:cNvSpPr txBox="1"/>
          <p:nvPr/>
        </p:nvSpPr>
        <p:spPr>
          <a:xfrm>
            <a:off x="971600" y="1783893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0B050"/>
                </a:solidFill>
              </a:rPr>
              <a:t>Переопределение фильтров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86862-5B13-4191-9A09-D158275B6C5F}"/>
              </a:ext>
            </a:extLst>
          </p:cNvPr>
          <p:cNvSpPr txBox="1"/>
          <p:nvPr/>
        </p:nvSpPr>
        <p:spPr>
          <a:xfrm>
            <a:off x="971600" y="2564904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Его единственное свойство позволяет определить тип фильтров, которые надо переопределить.</a:t>
            </a:r>
          </a:p>
          <a:p>
            <a:r>
              <a:rPr lang="ru-RU" dirty="0"/>
              <a:t>Web API уже располагает набором встроенных реализаций фильтров переопределений: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OverrideAuthentication</a:t>
            </a:r>
            <a:r>
              <a:rPr lang="ru-RU" dirty="0"/>
              <a:t>: отключает фильтры аутентификации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OverrideAuthorization</a:t>
            </a:r>
            <a:r>
              <a:rPr lang="ru-RU" dirty="0"/>
              <a:t>: отключает фильтры авторизации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OverrideAction</a:t>
            </a:r>
            <a:r>
              <a:rPr lang="ru-RU" dirty="0"/>
              <a:t>: отключает фильтры методов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OverrideException</a:t>
            </a:r>
            <a:r>
              <a:rPr lang="ru-RU" dirty="0"/>
              <a:t>: отключает фильтры исключений</a:t>
            </a:r>
          </a:p>
        </p:txBody>
      </p:sp>
    </p:spTree>
    <p:extLst>
      <p:ext uri="{BB962C8B-B14F-4D97-AF65-F5344CB8AC3E}">
        <p14:creationId xmlns:p14="http://schemas.microsoft.com/office/powerpoint/2010/main" val="38644252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-27123"/>
            <a:ext cx="7447810" cy="12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Аутентификация и авторизация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86862-5B13-4191-9A09-D158275B6C5F}"/>
              </a:ext>
            </a:extLst>
          </p:cNvPr>
          <p:cNvSpPr txBox="1"/>
          <p:nvPr/>
        </p:nvSpPr>
        <p:spPr>
          <a:xfrm>
            <a:off x="971600" y="1167465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Аутентификация и авторизация в Web API имеет некоторые особенности в отличие от ASP.NET MVC. Здесь фактически нам доступны </a:t>
            </a:r>
            <a:r>
              <a:rPr lang="ru-RU" dirty="0">
                <a:solidFill>
                  <a:srgbClr val="00B050"/>
                </a:solidFill>
              </a:rPr>
              <a:t>три вида аутентификации</a:t>
            </a:r>
            <a:r>
              <a:rPr lang="ru-RU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стандартная через куки,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через внешние сервисы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аутентификация с помощью токена.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В Web API при аутентификации пользователя на сервере создается объект </a:t>
            </a:r>
            <a:r>
              <a:rPr lang="ru-RU" b="1" dirty="0">
                <a:solidFill>
                  <a:srgbClr val="00B050"/>
                </a:solidFill>
              </a:rPr>
              <a:t>IPrincipal</a:t>
            </a:r>
            <a:endParaRPr lang="ru-RU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3FFDB-352D-4439-9DB6-F8FB21FD4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45605" r="63387" b="38421"/>
          <a:stretch/>
        </p:blipFill>
        <p:spPr>
          <a:xfrm>
            <a:off x="2086721" y="3747557"/>
            <a:ext cx="5400600" cy="1729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E7C5D-3824-448D-BC01-15B67176F333}"/>
              </a:ext>
            </a:extLst>
          </p:cNvPr>
          <p:cNvSpPr txBox="1"/>
          <p:nvPr/>
        </p:nvSpPr>
        <p:spPr>
          <a:xfrm>
            <a:off x="790577" y="5477530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Данный объект </a:t>
            </a:r>
            <a:r>
              <a:rPr lang="ru-RU" dirty="0">
                <a:solidFill>
                  <a:srgbClr val="00B050"/>
                </a:solidFill>
              </a:rPr>
              <a:t>IPrincipal</a:t>
            </a:r>
            <a:r>
              <a:rPr lang="ru-RU" dirty="0"/>
              <a:t> затем прикрепляется сервером к текущему потоку обработки запроса с помощью установки свойства </a:t>
            </a:r>
            <a:r>
              <a:rPr lang="ru-RU" dirty="0">
                <a:solidFill>
                  <a:srgbClr val="00B050"/>
                </a:solidFill>
              </a:rPr>
              <a:t>Thread</a:t>
            </a:r>
            <a:r>
              <a:rPr lang="ru-RU" dirty="0"/>
              <a:t>.</a:t>
            </a:r>
            <a:r>
              <a:rPr lang="ru-RU" dirty="0">
                <a:solidFill>
                  <a:srgbClr val="00B050"/>
                </a:solidFill>
              </a:rPr>
              <a:t>CurrentPrincipal</a:t>
            </a:r>
            <a:r>
              <a:rPr lang="ru-RU" dirty="0"/>
              <a:t>. При успешной аутентификации пользователя у объекта IPrincipal устанавливается свойство </a:t>
            </a:r>
            <a:r>
              <a:rPr lang="ru-RU" dirty="0">
                <a:solidFill>
                  <a:srgbClr val="00B050"/>
                </a:solidFill>
              </a:rPr>
              <a:t>Identity</a:t>
            </a:r>
            <a:r>
              <a:rPr lang="ru-RU" dirty="0"/>
              <a:t>.</a:t>
            </a:r>
            <a:r>
              <a:rPr lang="ru-RU" dirty="0">
                <a:solidFill>
                  <a:srgbClr val="00B050"/>
                </a:solidFill>
              </a:rPr>
              <a:t>IsAuthenticated</a:t>
            </a:r>
            <a:r>
              <a:rPr lang="ru-RU" dirty="0"/>
              <a:t> равным true.</a:t>
            </a:r>
          </a:p>
        </p:txBody>
      </p:sp>
    </p:spTree>
    <p:extLst>
      <p:ext uri="{BB962C8B-B14F-4D97-AF65-F5344CB8AC3E}">
        <p14:creationId xmlns:p14="http://schemas.microsoft.com/office/powerpoint/2010/main" val="2980426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-27123"/>
            <a:ext cx="7447810" cy="12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Аутентификация и авторизация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86862-5B13-4191-9A09-D158275B6C5F}"/>
              </a:ext>
            </a:extLst>
          </p:cNvPr>
          <p:cNvSpPr txBox="1"/>
          <p:nvPr/>
        </p:nvSpPr>
        <p:spPr>
          <a:xfrm>
            <a:off x="971600" y="1167465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Авторизация на основе токенов</a:t>
            </a:r>
          </a:p>
          <a:p>
            <a:pPr algn="ctr"/>
            <a:r>
              <a:rPr lang="ru-RU" sz="2400" dirty="0">
                <a:solidFill>
                  <a:srgbClr val="00B050"/>
                </a:solidFill>
              </a:rPr>
              <a:t>Авторизация на основе токенов состоит из нескольких компонентов: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18788-4AF2-4B09-ACAB-B9D0989E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33884" r="36612" b="26559"/>
          <a:stretch/>
        </p:blipFill>
        <p:spPr>
          <a:xfrm>
            <a:off x="755576" y="2492896"/>
            <a:ext cx="8058801" cy="41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63116" y="-27123"/>
            <a:ext cx="7447810" cy="12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Аутентификация и авторизация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48DF0-0ACD-4A53-902E-3025AF861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7" t="25974" r="44876" b="19817"/>
          <a:stretch/>
        </p:blipFill>
        <p:spPr>
          <a:xfrm>
            <a:off x="1582456" y="1196373"/>
            <a:ext cx="6409130" cy="4474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F59CC-B10D-4B45-B48C-72945B0CAC8C}"/>
              </a:ext>
            </a:extLst>
          </p:cNvPr>
          <p:cNvSpPr txBox="1"/>
          <p:nvPr/>
        </p:nvSpPr>
        <p:spPr>
          <a:xfrm>
            <a:off x="899592" y="5670671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Web API применяет спецификацию </a:t>
            </a:r>
            <a:r>
              <a:rPr lang="ru-RU" dirty="0">
                <a:solidFill>
                  <a:srgbClr val="00B050"/>
                </a:solidFill>
              </a:rPr>
              <a:t>Oath2</a:t>
            </a:r>
            <a:r>
              <a:rPr lang="ru-RU" dirty="0"/>
              <a:t>, которая описывает механизм аутентификации на основе токенов. Конкретную реализацию этой спецификации представляют компоненты </a:t>
            </a:r>
            <a:r>
              <a:rPr lang="ru-RU" dirty="0">
                <a:solidFill>
                  <a:srgbClr val="00B050"/>
                </a:solidFill>
              </a:rPr>
              <a:t>OWIN</a:t>
            </a:r>
            <a:r>
              <a:rPr lang="ru-RU" dirty="0"/>
              <a:t>, благодаря которым и производит генерация токенов, их выдача клиенту и их дальнейшая валидация</a:t>
            </a:r>
          </a:p>
        </p:txBody>
      </p:sp>
    </p:spTree>
    <p:extLst>
      <p:ext uri="{BB962C8B-B14F-4D97-AF65-F5344CB8AC3E}">
        <p14:creationId xmlns:p14="http://schemas.microsoft.com/office/powerpoint/2010/main" val="59352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5BD11AE-2FA1-4392-B3DF-93DB25545456}"/>
              </a:ext>
            </a:extLst>
          </p:cNvPr>
          <p:cNvSpPr txBox="1"/>
          <p:nvPr/>
        </p:nvSpPr>
        <p:spPr>
          <a:xfrm>
            <a:off x="946150" y="1352630"/>
            <a:ext cx="7992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Условности</a:t>
            </a:r>
            <a:r>
              <a:rPr lang="ru-RU" sz="3200" b="1" dirty="0"/>
              <a:t> </a:t>
            </a:r>
            <a:r>
              <a:rPr lang="ru-RU" sz="32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ru-RU" sz="3200" b="1" dirty="0"/>
              <a:t> </a:t>
            </a:r>
            <a:r>
              <a:rPr lang="ru-RU" sz="32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наименовании методов</a:t>
            </a:r>
          </a:p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946150" y="675521"/>
            <a:ext cx="768928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Маршрутизация</a:t>
            </a:r>
            <a:r>
              <a:rPr kumimoji="0" lang="en-US" altLang="ru-RU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Web API</a:t>
            </a:r>
            <a:endParaRPr kumimoji="0" lang="ru-RU" altLang="ru-RU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993FA-C0FB-4237-9E91-8D11F423C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25094" r="50788" b="22163"/>
          <a:stretch/>
        </p:blipFill>
        <p:spPr>
          <a:xfrm>
            <a:off x="1835696" y="1988840"/>
            <a:ext cx="612068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7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87624" y="314626"/>
            <a:ext cx="7447810" cy="147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Конвейер в </a:t>
            </a:r>
            <a:r>
              <a:rPr lang="en-US" sz="4400" b="1" dirty="0"/>
              <a:t>ASP.NET Web API</a:t>
            </a: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5097-AE4D-42A1-8C86-BB42CE8CF86B}"/>
              </a:ext>
            </a:extLst>
          </p:cNvPr>
          <p:cNvSpPr txBox="1"/>
          <p:nvPr/>
        </p:nvSpPr>
        <p:spPr>
          <a:xfrm>
            <a:off x="915085" y="1556792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Конвейер обработки запроса в Web API предполагает несколько этапов. Каждым этапом управляет специальный компонент, который называется обработчик сообщений или </a:t>
            </a:r>
            <a:r>
              <a:rPr lang="ru-RU" dirty="0">
                <a:solidFill>
                  <a:srgbClr val="00B050"/>
                </a:solidFill>
              </a:rPr>
              <a:t>message handler</a:t>
            </a:r>
            <a:r>
              <a:rPr lang="ru-RU" dirty="0"/>
              <a:t>. Все эти компоненты наследуются от абстрактного класса </a:t>
            </a:r>
            <a:r>
              <a:rPr lang="ru-RU" dirty="0">
                <a:solidFill>
                  <a:srgbClr val="00B050"/>
                </a:solidFill>
              </a:rPr>
              <a:t>HttpMessageHandler</a:t>
            </a:r>
            <a:r>
              <a:rPr lang="ru-RU" dirty="0"/>
              <a:t> из пространства имен </a:t>
            </a:r>
            <a:r>
              <a:rPr lang="ru-RU" dirty="0">
                <a:solidFill>
                  <a:srgbClr val="00B050"/>
                </a:solidFill>
              </a:rPr>
              <a:t>System.Net.Http</a:t>
            </a:r>
          </a:p>
        </p:txBody>
      </p:sp>
    </p:spTree>
    <p:extLst>
      <p:ext uri="{BB962C8B-B14F-4D97-AF65-F5344CB8AC3E}">
        <p14:creationId xmlns:p14="http://schemas.microsoft.com/office/powerpoint/2010/main" val="353308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84D959-6392-4803-A0EE-BEF5D171B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8" t="11909" r="36612" b="11907"/>
          <a:stretch/>
        </p:blipFill>
        <p:spPr>
          <a:xfrm>
            <a:off x="1259631" y="404664"/>
            <a:ext cx="7062323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0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82B-16A4-4D16-AA20-22843ADF52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87624" y="314626"/>
            <a:ext cx="7447810" cy="147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dirty="0"/>
              <a:t>Конвейер в </a:t>
            </a:r>
            <a:r>
              <a:rPr lang="en-US" sz="4400" b="1" dirty="0"/>
              <a:t>ASP.NET Web API</a:t>
            </a:r>
            <a:br>
              <a:rPr lang="en-US" b="1" dirty="0"/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5097-AE4D-42A1-8C86-BB42CE8CF86B}"/>
              </a:ext>
            </a:extLst>
          </p:cNvPr>
          <p:cNvSpPr txBox="1"/>
          <p:nvPr/>
        </p:nvSpPr>
        <p:spPr>
          <a:xfrm>
            <a:off x="915085" y="1556792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Конвейер Web API представляют три компонента, каждый из которых является объектом HttpMessageHandler: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HttpServer</a:t>
            </a:r>
            <a:r>
              <a:rPr lang="ru-RU" dirty="0">
                <a:solidFill>
                  <a:srgbClr val="00B050"/>
                </a:solidFill>
              </a:rPr>
              <a:t>:</a:t>
            </a:r>
            <a:r>
              <a:rPr lang="ru-RU" dirty="0"/>
              <a:t> получает от хостирующей среды объект запроса HttpRequestMessage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HttpRoutingDispatcher</a:t>
            </a:r>
            <a:r>
              <a:rPr lang="ru-RU" dirty="0">
                <a:solidFill>
                  <a:srgbClr val="00B050"/>
                </a:solidFill>
              </a:rPr>
              <a:t>:</a:t>
            </a:r>
            <a:r>
              <a:rPr lang="ru-RU" dirty="0"/>
              <a:t> устанавливает данные для маршрутизации для текущего запроса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HttpControllerDispatcher</a:t>
            </a:r>
            <a:r>
              <a:rPr lang="ru-RU" dirty="0">
                <a:solidFill>
                  <a:srgbClr val="00B050"/>
                </a:solidFill>
              </a:rPr>
              <a:t>:</a:t>
            </a:r>
            <a:r>
              <a:rPr lang="ru-RU" dirty="0"/>
              <a:t> выбирает контроллер и вызывает его метод для обработки запроса и генерации HttpResponseMessage</a:t>
            </a:r>
          </a:p>
        </p:txBody>
      </p:sp>
    </p:spTree>
    <p:extLst>
      <p:ext uri="{BB962C8B-B14F-4D97-AF65-F5344CB8AC3E}">
        <p14:creationId xmlns:p14="http://schemas.microsoft.com/office/powerpoint/2010/main" val="118528706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1537</TotalTime>
  <Words>1809</Words>
  <Application>Microsoft Office PowerPoint</Application>
  <PresentationFormat>On-screen Show (4:3)</PresentationFormat>
  <Paragraphs>270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Century Schoolbook</vt:lpstr>
      <vt:lpstr>Times New Roman</vt:lpstr>
      <vt:lpstr>Wingdings 2</vt:lpstr>
      <vt:lpstr>View</vt:lpstr>
      <vt:lpstr>PowerPoint Presentation</vt:lpstr>
      <vt:lpstr>Web API Controllers</vt:lpstr>
      <vt:lpstr>Маршрутизация в Web API </vt:lpstr>
      <vt:lpstr>Маршрутизация в Web API </vt:lpstr>
      <vt:lpstr>Маршрутизация в Web API </vt:lpstr>
      <vt:lpstr>Маршрутизация в Web API </vt:lpstr>
      <vt:lpstr>Конвейер в ASP.NET Web API </vt:lpstr>
      <vt:lpstr>PowerPoint Presentation</vt:lpstr>
      <vt:lpstr>Конвейер в ASP.NET Web API </vt:lpstr>
      <vt:lpstr>Конвейер в ASP.NET Web API </vt:lpstr>
      <vt:lpstr>Конвейер в ASP.NET Web API </vt:lpstr>
      <vt:lpstr>Конвейер в ASP.NET Web API </vt:lpstr>
      <vt:lpstr>Конвейер в ASP.NET Web API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Введение в контроллеры Web API  </vt:lpstr>
      <vt:lpstr>Маршрутизация   </vt:lpstr>
      <vt:lpstr>Маршрутизация   </vt:lpstr>
      <vt:lpstr>Маршрутизация   </vt:lpstr>
      <vt:lpstr>Маршрутизация   </vt:lpstr>
      <vt:lpstr>Маршрутизация   </vt:lpstr>
      <vt:lpstr>Маршрутизация   </vt:lpstr>
      <vt:lpstr>Маршрутизация   </vt:lpstr>
      <vt:lpstr>Маршрутизация   </vt:lpstr>
      <vt:lpstr>Маршрутизация   </vt:lpstr>
      <vt:lpstr>Маршрутизация   </vt:lpstr>
      <vt:lpstr>Фильтры</vt:lpstr>
      <vt:lpstr>Фильтры</vt:lpstr>
      <vt:lpstr>Фильтры</vt:lpstr>
      <vt:lpstr>Фильтры</vt:lpstr>
      <vt:lpstr>Фильтры</vt:lpstr>
      <vt:lpstr>Фильтры</vt:lpstr>
      <vt:lpstr>Фильтры</vt:lpstr>
      <vt:lpstr>Фильтры</vt:lpstr>
      <vt:lpstr>Фильтры</vt:lpstr>
      <vt:lpstr>Аутентификация и авторизация</vt:lpstr>
      <vt:lpstr>Аутентификация и авторизация</vt:lpstr>
      <vt:lpstr>Аутентификация и авторизация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49</cp:revision>
  <dcterms:created xsi:type="dcterms:W3CDTF">2017-08-21T17:45:36Z</dcterms:created>
  <dcterms:modified xsi:type="dcterms:W3CDTF">2017-08-22T21:57:37Z</dcterms:modified>
</cp:coreProperties>
</file>